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3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2.xml" ContentType="application/vnd.openxmlformats-officedocument.theme+xml"/>
  <Override PartName="/ppt/theme/theme1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7.xml" ContentType="application/vnd.openxmlformats-officedocument.presentationml.tags+xml"/>
  <Override PartName="/ppt/tags/tag6.xml" ContentType="application/vnd.openxmlformats-officedocument.presentationml.tags+xml"/>
  <Override PartName="/ppt/tags/tag5.xml" ContentType="application/vnd.openxmlformats-officedocument.presentationml.tags+xml"/>
  <Override PartName="/ppt/tags/tag4.xml" ContentType="application/vnd.openxmlformats-officedocument.presentationml.tags+xml"/>
  <Override PartName="/ppt/tags/tag3.xml" ContentType="application/vnd.openxmlformats-officedocument.presentationml.tags+xml"/>
  <Override PartName="/ppt/tags/tag2.xml" ContentType="application/vnd.openxmlformats-officedocument.presentationml.tags+xml"/>
  <Override PartName="/ppt/tags/tag1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  <p:sldMasterId id="2147483660" r:id="rId2"/>
  </p:sldMasterIdLst>
  <p:notesMasterIdLst>
    <p:notesMasterId r:id="rId1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2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27" algn="l" defTabSz="9142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53" algn="l" defTabSz="9142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80" algn="l" defTabSz="9142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08" algn="l" defTabSz="9142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35" algn="l" defTabSz="9142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760" algn="l" defTabSz="9142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888" algn="l" defTabSz="9142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015" algn="l" defTabSz="9142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lumbo, Richard" initials="PR" lastIdx="1" clrIdx="0">
    <p:extLst>
      <p:ext uri="{19B8F6BF-5375-455C-9EA6-DF929625EA0E}">
        <p15:presenceInfo xmlns:p15="http://schemas.microsoft.com/office/powerpoint/2012/main" userId="S::Richard.Palumbo@bsci.com::b23810e2-866b-40dc-8d3c-e1dbe042cfce" providerId="AD"/>
      </p:ext>
    </p:extLst>
  </p:cmAuthor>
  <p:cmAuthor id="2" name="Kuretsky, Tala" initials="KT" lastIdx="5" clrIdx="1">
    <p:extLst>
      <p:ext uri="{19B8F6BF-5375-455C-9EA6-DF929625EA0E}">
        <p15:presenceInfo xmlns:p15="http://schemas.microsoft.com/office/powerpoint/2012/main" userId="S::tala.kuretsky@bsci.com::867d705c-7d20-4f20-adf5-04439ef55d03" providerId="AD"/>
      </p:ext>
    </p:extLst>
  </p:cmAuthor>
  <p:cmAuthor id="3" name="Swanson, Marilyn" initials="SM" lastIdx="8" clrIdx="2">
    <p:extLst>
      <p:ext uri="{19B8F6BF-5375-455C-9EA6-DF929625EA0E}">
        <p15:presenceInfo xmlns:p15="http://schemas.microsoft.com/office/powerpoint/2012/main" userId="S::Marilyn.Swanson@bsci.com::2e5b8a26-d78a-40c4-b85c-8c8a9a48dbf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051" autoAdjust="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Master" Target="slideMasters/slideMaster2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461F47-28A4-4457-BE9A-1BFA1626EA7F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5C3A0A-D37F-4084-910C-BBF03313B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065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Mcrc</a:t>
            </a:r>
            <a:r>
              <a:rPr lang="en-US" dirty="0"/>
              <a:t> – not </a:t>
            </a:r>
            <a:r>
              <a:rPr lang="en-US" dirty="0" err="1"/>
              <a:t>diag</a:t>
            </a:r>
            <a:r>
              <a:rPr lang="en-US" dirty="0"/>
              <a:t> on imaging</a:t>
            </a:r>
          </a:p>
          <a:p>
            <a:r>
              <a:rPr lang="en-US" dirty="0"/>
              <a:t>Biopsy more prominent</a:t>
            </a:r>
          </a:p>
          <a:p>
            <a:endParaRPr lang="en-US" dirty="0"/>
          </a:p>
          <a:p>
            <a:r>
              <a:rPr lang="en-US" dirty="0" err="1"/>
              <a:t>Colangio</a:t>
            </a:r>
            <a:r>
              <a:rPr lang="en-US" dirty="0"/>
              <a:t> – biopsy</a:t>
            </a:r>
          </a:p>
          <a:p>
            <a:r>
              <a:rPr lang="en-US" dirty="0"/>
              <a:t>No li-rads for </a:t>
            </a:r>
            <a:r>
              <a:rPr lang="en-US" dirty="0" err="1"/>
              <a:t>colangio</a:t>
            </a:r>
            <a:endParaRPr lang="en-US" dirty="0"/>
          </a:p>
          <a:p>
            <a:r>
              <a:rPr lang="en-US" dirty="0"/>
              <a:t>Remains bright</a:t>
            </a:r>
          </a:p>
          <a:p>
            <a:endParaRPr lang="en-US" dirty="0"/>
          </a:p>
          <a:p>
            <a:r>
              <a:rPr lang="en-US" dirty="0"/>
              <a:t>Liver mass – not fit for HCC, then biopsy</a:t>
            </a:r>
          </a:p>
          <a:p>
            <a:endParaRPr lang="en-US" dirty="0"/>
          </a:p>
          <a:p>
            <a:r>
              <a:rPr lang="en-US" dirty="0"/>
              <a:t>HCC enhance in arterial phase and then wash out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Included all of this – </a:t>
            </a:r>
            <a:r>
              <a:rPr lang="en-US" dirty="0" err="1"/>
              <a:t>billi</a:t>
            </a:r>
            <a:r>
              <a:rPr lang="en-US" dirty="0"/>
              <a:t> AFP and albumin maybe platelets (resection </a:t>
            </a:r>
            <a:r>
              <a:rPr lang="en-US" dirty="0" err="1"/>
              <a:t>plalets</a:t>
            </a:r>
            <a:r>
              <a:rPr lang="en-US" dirty="0"/>
              <a:t> is important – too risky for surgery)</a:t>
            </a:r>
          </a:p>
          <a:p>
            <a:r>
              <a:rPr lang="en-US" dirty="0"/>
              <a:t>INR (sometime)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5C3A0A-D37F-4084-910C-BBF03313B8B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203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Tumor to normal ratio -&gt; not get in community setting</a:t>
            </a:r>
          </a:p>
          <a:p>
            <a:r>
              <a:rPr lang="en-US" dirty="0"/>
              <a:t>Dose to perfuse liver volume – 100cc to liver got 500 </a:t>
            </a:r>
            <a:r>
              <a:rPr lang="en-US" dirty="0" err="1"/>
              <a:t>gy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Treatment intent – bridge, downstage, curative, palliative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5C3A0A-D37F-4084-910C-BBF03313B8B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007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E2AF8ED-478B-B94D-A0C7-CD3E7A82A4E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829"/>
            <a:ext cx="12192000" cy="68571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0466CB6-2457-DC43-A198-0AF4CE2CB889}"/>
              </a:ext>
            </a:extLst>
          </p:cNvPr>
          <p:cNvSpPr/>
          <p:nvPr userDrawn="1"/>
        </p:nvSpPr>
        <p:spPr>
          <a:xfrm>
            <a:off x="3403158" y="2628342"/>
            <a:ext cx="5238647" cy="2062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267" b="1" dirty="0">
                <a:solidFill>
                  <a:schemeClr val="bg1"/>
                </a:solidFill>
                <a:latin typeface="+mj-lt"/>
              </a:rPr>
              <a:t>HCC Liver cancer </a:t>
            </a:r>
            <a:br>
              <a:rPr lang="en-US" sz="4267" b="1" dirty="0">
                <a:solidFill>
                  <a:schemeClr val="bg1"/>
                </a:solidFill>
                <a:latin typeface="+mj-lt"/>
              </a:rPr>
            </a:br>
            <a:r>
              <a:rPr lang="en-US" sz="4267" b="1" dirty="0">
                <a:solidFill>
                  <a:schemeClr val="bg1"/>
                </a:solidFill>
                <a:latin typeface="+mj-lt"/>
              </a:rPr>
              <a:t>and treatment </a:t>
            </a:r>
            <a:br>
              <a:rPr lang="en-US" sz="4267" b="1" dirty="0">
                <a:solidFill>
                  <a:schemeClr val="bg1"/>
                </a:solidFill>
                <a:latin typeface="+mj-lt"/>
              </a:rPr>
            </a:br>
            <a:r>
              <a:rPr lang="en-US" sz="4267" b="1" dirty="0">
                <a:solidFill>
                  <a:schemeClr val="bg1"/>
                </a:solidFill>
                <a:latin typeface="+mj-lt"/>
              </a:rPr>
              <a:t>options with Y-90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D8BB6A-2B69-6045-96DC-74727ED131B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119"/>
          <a:stretch/>
        </p:blipFill>
        <p:spPr>
          <a:xfrm>
            <a:off x="10329002" y="286721"/>
            <a:ext cx="1571868" cy="51249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44149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C743ADC-6617-446C-85B6-62261EED780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tx1"/>
          </a:solidFill>
          <a:effectLst>
            <a:outerShdw blurRad="889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33D9D309-899B-4BC0-9A32-7080DC44FBF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01878" y="301390"/>
            <a:ext cx="1356484" cy="461921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8B6BA4B-9B46-4537-8C03-355340C7E4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5487" y="6547200"/>
            <a:ext cx="2542640" cy="245313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B6647FF0-EABB-4EE1-8490-C38412C685F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86EA545F-2895-4C99-ACF8-3F22583A93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873" y="6547200"/>
            <a:ext cx="9048411" cy="245313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>
              <a:defRPr lang="en-US" sz="750">
                <a:solidFill>
                  <a:schemeClr val="bg1"/>
                </a:solidFill>
              </a:defRPr>
            </a:lvl1pPr>
          </a:lstStyle>
          <a:p>
            <a:r>
              <a:rPr lang="en-US"/>
              <a:t>© 2021 Boston Scientific Corporation or its affiliates. All rights reserved. PI-1170004-AA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D7214084-E850-48C2-B5F6-5D1E2F83E0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31560" y="1679575"/>
            <a:ext cx="3515089" cy="3881438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3200"/>
            </a:lvl1pPr>
            <a:lvl2pPr marL="457115" indent="0">
              <a:buNone/>
              <a:defRPr/>
            </a:lvl2pPr>
            <a:lvl3pPr marL="914229" indent="0">
              <a:buNone/>
              <a:defRPr/>
            </a:lvl3pPr>
            <a:lvl4pPr marL="1371345" indent="0">
              <a:buNone/>
              <a:defRPr/>
            </a:lvl4pPr>
            <a:lvl5pPr marL="1828462" indent="0">
              <a:buNone/>
              <a:defRPr/>
            </a:lvl5pPr>
          </a:lstStyle>
          <a:p>
            <a:pPr lvl="0"/>
            <a:r>
              <a:rPr lang="en-US"/>
              <a:t>Transition Slide Title</a:t>
            </a:r>
          </a:p>
        </p:txBody>
      </p:sp>
    </p:spTree>
    <p:extLst>
      <p:ext uri="{BB962C8B-B14F-4D97-AF65-F5344CB8AC3E}">
        <p14:creationId xmlns:p14="http://schemas.microsoft.com/office/powerpoint/2010/main" val="2888083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 2 Content Singl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4">
            <a:extLst>
              <a:ext uri="{FF2B5EF4-FFF2-40B4-BE49-F238E27FC236}">
                <a16:creationId xmlns:a16="http://schemas.microsoft.com/office/drawing/2014/main" id="{2B05147F-9485-404E-B6F9-E69F6164F48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13677" y="1493049"/>
            <a:ext cx="5657934" cy="4833938"/>
          </a:xfrm>
        </p:spPr>
        <p:txBody>
          <a:bodyPr>
            <a:normAutofit/>
          </a:bodyPr>
          <a:lstStyle>
            <a:lvl1pPr>
              <a:spcBef>
                <a:spcPts val="1500"/>
              </a:spcBef>
              <a:defRPr sz="2000"/>
            </a:lvl1pPr>
            <a:lvl2pPr marL="685674" indent="-228559">
              <a:spcBef>
                <a:spcPts val="1000"/>
              </a:spcBef>
              <a:buFont typeface="Century Gothic" panose="020B0502020202020204" pitchFamily="34" charset="0"/>
              <a:buChar char="–"/>
              <a:defRPr sz="1667">
                <a:solidFill>
                  <a:schemeClr val="tx2"/>
                </a:solidFill>
              </a:defRPr>
            </a:lvl2pPr>
            <a:lvl3pPr>
              <a:spcBef>
                <a:spcPts val="1000"/>
              </a:spcBef>
              <a:defRPr sz="1500">
                <a:solidFill>
                  <a:schemeClr val="tx2"/>
                </a:solidFill>
              </a:defRPr>
            </a:lvl3pPr>
            <a:lvl4pPr marL="1599904" indent="-228559">
              <a:spcBef>
                <a:spcPts val="500"/>
              </a:spcBef>
              <a:buFont typeface="Century Gothic" panose="020B0502020202020204" pitchFamily="34" charset="0"/>
              <a:buChar char="–"/>
              <a:defRPr sz="1333">
                <a:solidFill>
                  <a:schemeClr val="tx2"/>
                </a:solidFill>
              </a:defRPr>
            </a:lvl4pPr>
            <a:lvl5pPr>
              <a:spcBef>
                <a:spcPts val="500"/>
              </a:spcBef>
              <a:defRPr sz="1167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Content Placeholder 24">
            <a:extLst>
              <a:ext uri="{FF2B5EF4-FFF2-40B4-BE49-F238E27FC236}">
                <a16:creationId xmlns:a16="http://schemas.microsoft.com/office/drawing/2014/main" id="{B5B31CC0-A593-4D02-B4A7-9FF896F02B8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22772" y="1493049"/>
            <a:ext cx="5657934" cy="4833938"/>
          </a:xfrm>
        </p:spPr>
        <p:txBody>
          <a:bodyPr>
            <a:normAutofit/>
          </a:bodyPr>
          <a:lstStyle>
            <a:lvl1pPr>
              <a:spcBef>
                <a:spcPts val="1500"/>
              </a:spcBef>
              <a:defRPr sz="2000"/>
            </a:lvl1pPr>
            <a:lvl2pPr marL="685674" indent="-228559">
              <a:spcBef>
                <a:spcPts val="1000"/>
              </a:spcBef>
              <a:buFont typeface="Century Gothic" panose="020B0502020202020204" pitchFamily="34" charset="0"/>
              <a:buChar char="–"/>
              <a:defRPr sz="1667">
                <a:solidFill>
                  <a:schemeClr val="tx2"/>
                </a:solidFill>
              </a:defRPr>
            </a:lvl2pPr>
            <a:lvl3pPr>
              <a:spcBef>
                <a:spcPts val="1000"/>
              </a:spcBef>
              <a:defRPr sz="1500">
                <a:solidFill>
                  <a:schemeClr val="tx2"/>
                </a:solidFill>
              </a:defRPr>
            </a:lvl3pPr>
            <a:lvl4pPr marL="1599904" indent="-228559">
              <a:spcBef>
                <a:spcPts val="500"/>
              </a:spcBef>
              <a:buFont typeface="Century Gothic" panose="020B0502020202020204" pitchFamily="34" charset="0"/>
              <a:buChar char="–"/>
              <a:defRPr sz="1333">
                <a:solidFill>
                  <a:schemeClr val="tx2"/>
                </a:solidFill>
              </a:defRPr>
            </a:lvl4pPr>
            <a:lvl5pPr>
              <a:spcBef>
                <a:spcPts val="500"/>
              </a:spcBef>
              <a:defRPr sz="1167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799E31-AD5B-4B57-9770-01517E62C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5BBB582-9BD5-41A0-82B6-6E03B306EB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5487" y="6585300"/>
            <a:ext cx="2542640" cy="245313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6647FF0-EABB-4EE1-8490-C38412C685F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DC8A165D-1C28-4641-BA86-FE650093FF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873" y="6585300"/>
            <a:ext cx="9048411" cy="245313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>
              <a:defRPr lang="en-US" sz="750">
                <a:solidFill>
                  <a:schemeClr val="tx2"/>
                </a:solidFill>
              </a:defRPr>
            </a:lvl1pPr>
          </a:lstStyle>
          <a:p>
            <a:r>
              <a:rPr lang="en-US"/>
              <a:t>© 2021 Boston Scientific Corporation or its affiliates. All rights reserved. PI-1170004-AA</a:t>
            </a:r>
          </a:p>
        </p:txBody>
      </p:sp>
    </p:spTree>
    <p:extLst>
      <p:ext uri="{BB962C8B-B14F-4D97-AF65-F5344CB8AC3E}">
        <p14:creationId xmlns:p14="http://schemas.microsoft.com/office/powerpoint/2010/main" val="24757318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 Singl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4">
            <a:extLst>
              <a:ext uri="{FF2B5EF4-FFF2-40B4-BE49-F238E27FC236}">
                <a16:creationId xmlns:a16="http://schemas.microsoft.com/office/drawing/2014/main" id="{A34FD180-0491-4B8F-B0AD-C854E76B70E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24577" y="1500734"/>
            <a:ext cx="3757536" cy="4833938"/>
          </a:xfrm>
        </p:spPr>
        <p:txBody>
          <a:bodyPr>
            <a:normAutofit/>
          </a:bodyPr>
          <a:lstStyle>
            <a:lvl1pPr>
              <a:spcBef>
                <a:spcPts val="1500"/>
              </a:spcBef>
              <a:defRPr sz="1667"/>
            </a:lvl1pPr>
            <a:lvl2pPr marL="685674" indent="-228559">
              <a:spcBef>
                <a:spcPts val="1000"/>
              </a:spcBef>
              <a:buFont typeface="Century Gothic" panose="020B0502020202020204" pitchFamily="34" charset="0"/>
              <a:buChar char="–"/>
              <a:defRPr sz="1500">
                <a:solidFill>
                  <a:schemeClr val="tx2"/>
                </a:solidFill>
              </a:defRPr>
            </a:lvl2pPr>
            <a:lvl3pPr>
              <a:spcBef>
                <a:spcPts val="1000"/>
              </a:spcBef>
              <a:defRPr sz="1333">
                <a:solidFill>
                  <a:schemeClr val="tx2"/>
                </a:solidFill>
              </a:defRPr>
            </a:lvl3pPr>
            <a:lvl4pPr marL="1599904" indent="-228559">
              <a:spcBef>
                <a:spcPts val="500"/>
              </a:spcBef>
              <a:buFont typeface="Century Gothic" panose="020B0502020202020204" pitchFamily="34" charset="0"/>
              <a:buChar char="–"/>
              <a:defRPr sz="1167">
                <a:solidFill>
                  <a:schemeClr val="tx2"/>
                </a:solidFill>
              </a:defRPr>
            </a:lvl4pPr>
            <a:lvl5pPr>
              <a:spcBef>
                <a:spcPts val="500"/>
              </a:spcBef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Content Placeholder 24">
            <a:extLst>
              <a:ext uri="{FF2B5EF4-FFF2-40B4-BE49-F238E27FC236}">
                <a16:creationId xmlns:a16="http://schemas.microsoft.com/office/drawing/2014/main" id="{DA9532B8-4EC8-4820-9656-FF889CC14AA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209888" y="1500734"/>
            <a:ext cx="3757536" cy="4833938"/>
          </a:xfrm>
        </p:spPr>
        <p:txBody>
          <a:bodyPr>
            <a:normAutofit/>
          </a:bodyPr>
          <a:lstStyle>
            <a:lvl1pPr>
              <a:spcBef>
                <a:spcPts val="1500"/>
              </a:spcBef>
              <a:defRPr sz="1667"/>
            </a:lvl1pPr>
            <a:lvl2pPr marL="685674" indent="-228559">
              <a:spcBef>
                <a:spcPts val="1000"/>
              </a:spcBef>
              <a:buFont typeface="Century Gothic" panose="020B0502020202020204" pitchFamily="34" charset="0"/>
              <a:buChar char="–"/>
              <a:defRPr sz="1500">
                <a:solidFill>
                  <a:schemeClr val="tx2"/>
                </a:solidFill>
              </a:defRPr>
            </a:lvl2pPr>
            <a:lvl3pPr>
              <a:spcBef>
                <a:spcPts val="1000"/>
              </a:spcBef>
              <a:defRPr sz="1333">
                <a:solidFill>
                  <a:schemeClr val="tx2"/>
                </a:solidFill>
              </a:defRPr>
            </a:lvl3pPr>
            <a:lvl4pPr marL="1599904" indent="-228559">
              <a:spcBef>
                <a:spcPts val="500"/>
              </a:spcBef>
              <a:buFont typeface="Century Gothic" panose="020B0502020202020204" pitchFamily="34" charset="0"/>
              <a:buChar char="–"/>
              <a:defRPr sz="1167">
                <a:solidFill>
                  <a:schemeClr val="tx2"/>
                </a:solidFill>
              </a:defRPr>
            </a:lvl4pPr>
            <a:lvl5pPr>
              <a:spcBef>
                <a:spcPts val="500"/>
              </a:spcBef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Content Placeholder 24">
            <a:extLst>
              <a:ext uri="{FF2B5EF4-FFF2-40B4-BE49-F238E27FC236}">
                <a16:creationId xmlns:a16="http://schemas.microsoft.com/office/drawing/2014/main" id="{8E7F1DA4-358A-4B5D-B860-8B8812E81EF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217232" y="1500734"/>
            <a:ext cx="3757536" cy="4833938"/>
          </a:xfrm>
        </p:spPr>
        <p:txBody>
          <a:bodyPr>
            <a:normAutofit/>
          </a:bodyPr>
          <a:lstStyle>
            <a:lvl1pPr>
              <a:spcBef>
                <a:spcPts val="1500"/>
              </a:spcBef>
              <a:defRPr sz="1667"/>
            </a:lvl1pPr>
            <a:lvl2pPr marL="685674" indent="-228559">
              <a:spcBef>
                <a:spcPts val="1000"/>
              </a:spcBef>
              <a:buFont typeface="Century Gothic" panose="020B0502020202020204" pitchFamily="34" charset="0"/>
              <a:buChar char="–"/>
              <a:defRPr sz="1500">
                <a:solidFill>
                  <a:schemeClr val="tx2"/>
                </a:solidFill>
              </a:defRPr>
            </a:lvl2pPr>
            <a:lvl3pPr>
              <a:spcBef>
                <a:spcPts val="1000"/>
              </a:spcBef>
              <a:defRPr sz="1333">
                <a:solidFill>
                  <a:schemeClr val="tx2"/>
                </a:solidFill>
              </a:defRPr>
            </a:lvl3pPr>
            <a:lvl4pPr marL="1599904" indent="-228559">
              <a:spcBef>
                <a:spcPts val="500"/>
              </a:spcBef>
              <a:buFont typeface="Century Gothic" panose="020B0502020202020204" pitchFamily="34" charset="0"/>
              <a:buChar char="–"/>
              <a:defRPr sz="1167">
                <a:solidFill>
                  <a:schemeClr val="tx2"/>
                </a:solidFill>
              </a:defRPr>
            </a:lvl4pPr>
            <a:lvl5pPr>
              <a:spcBef>
                <a:spcPts val="500"/>
              </a:spcBef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D9439A-C377-4880-B0F4-24913FEBF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6356EF9-D404-4817-811C-768ACFF29A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5487" y="6585300"/>
            <a:ext cx="2542640" cy="245313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6647FF0-EABB-4EE1-8490-C38412C685F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B8F3190-3116-408F-ACFA-037CB061FB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873" y="6585300"/>
            <a:ext cx="9048411" cy="245313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>
              <a:defRPr lang="en-US" sz="750">
                <a:solidFill>
                  <a:schemeClr val="tx2"/>
                </a:solidFill>
              </a:defRPr>
            </a:lvl1pPr>
          </a:lstStyle>
          <a:p>
            <a:r>
              <a:rPr lang="en-US"/>
              <a:t>© 2021 Boston Scientific Corporation or its affiliates. All rights reserved. PI-1170004-AA</a:t>
            </a:r>
          </a:p>
        </p:txBody>
      </p:sp>
    </p:spTree>
    <p:extLst>
      <p:ext uri="{BB962C8B-B14F-4D97-AF65-F5344CB8AC3E}">
        <p14:creationId xmlns:p14="http://schemas.microsoft.com/office/powerpoint/2010/main" val="29461747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 Singl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4">
            <a:extLst>
              <a:ext uri="{FF2B5EF4-FFF2-40B4-BE49-F238E27FC236}">
                <a16:creationId xmlns:a16="http://schemas.microsoft.com/office/drawing/2014/main" id="{94575D3E-5B4E-4B4C-99B3-59D8E6CC314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45788" y="1500734"/>
            <a:ext cx="2755320" cy="4833938"/>
          </a:xfrm>
        </p:spPr>
        <p:txBody>
          <a:bodyPr>
            <a:normAutofit/>
          </a:bodyPr>
          <a:lstStyle>
            <a:lvl1pPr>
              <a:spcBef>
                <a:spcPts val="1500"/>
              </a:spcBef>
              <a:defRPr sz="1667"/>
            </a:lvl1pPr>
            <a:lvl2pPr marL="685674" indent="-228559">
              <a:spcBef>
                <a:spcPts val="1000"/>
              </a:spcBef>
              <a:buFont typeface="Century Gothic" panose="020B0502020202020204" pitchFamily="34" charset="0"/>
              <a:buChar char="–"/>
              <a:defRPr sz="1500">
                <a:solidFill>
                  <a:schemeClr val="tx2"/>
                </a:solidFill>
              </a:defRPr>
            </a:lvl2pPr>
            <a:lvl3pPr marL="1090040" indent="-175941">
              <a:spcBef>
                <a:spcPts val="1000"/>
              </a:spcBef>
              <a:defRPr sz="1333">
                <a:solidFill>
                  <a:schemeClr val="tx2"/>
                </a:solidFill>
              </a:defRPr>
            </a:lvl3pPr>
            <a:lvl4pPr marL="1599904" indent="-228559">
              <a:spcBef>
                <a:spcPts val="500"/>
              </a:spcBef>
              <a:buFont typeface="Century Gothic" panose="020B0502020202020204" pitchFamily="34" charset="0"/>
              <a:buChar char="–"/>
              <a:defRPr sz="1167">
                <a:solidFill>
                  <a:schemeClr val="tx2"/>
                </a:solidFill>
              </a:defRPr>
            </a:lvl4pPr>
            <a:lvl5pPr>
              <a:spcBef>
                <a:spcPts val="500"/>
              </a:spcBef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2" name="Content Placeholder 24">
            <a:extLst>
              <a:ext uri="{FF2B5EF4-FFF2-40B4-BE49-F238E27FC236}">
                <a16:creationId xmlns:a16="http://schemas.microsoft.com/office/drawing/2014/main" id="{F77D58B3-5017-4681-B285-E2F0EB952B5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227489" y="1500734"/>
            <a:ext cx="2755320" cy="4833938"/>
          </a:xfrm>
        </p:spPr>
        <p:txBody>
          <a:bodyPr>
            <a:normAutofit/>
          </a:bodyPr>
          <a:lstStyle>
            <a:lvl1pPr>
              <a:spcBef>
                <a:spcPts val="1500"/>
              </a:spcBef>
              <a:defRPr sz="1667"/>
            </a:lvl1pPr>
            <a:lvl2pPr marL="685674" indent="-228559">
              <a:spcBef>
                <a:spcPts val="1000"/>
              </a:spcBef>
              <a:buFont typeface="Century Gothic" panose="020B0502020202020204" pitchFamily="34" charset="0"/>
              <a:buChar char="–"/>
              <a:defRPr sz="1500">
                <a:solidFill>
                  <a:schemeClr val="tx2"/>
                </a:solidFill>
              </a:defRPr>
            </a:lvl2pPr>
            <a:lvl3pPr marL="1090040" indent="-175941">
              <a:spcBef>
                <a:spcPts val="1000"/>
              </a:spcBef>
              <a:defRPr sz="1333">
                <a:solidFill>
                  <a:schemeClr val="tx2"/>
                </a:solidFill>
              </a:defRPr>
            </a:lvl3pPr>
            <a:lvl4pPr marL="1599904" indent="-228559">
              <a:spcBef>
                <a:spcPts val="500"/>
              </a:spcBef>
              <a:buFont typeface="Century Gothic" panose="020B0502020202020204" pitchFamily="34" charset="0"/>
              <a:buChar char="–"/>
              <a:defRPr sz="1167">
                <a:solidFill>
                  <a:schemeClr val="tx2"/>
                </a:solidFill>
              </a:defRPr>
            </a:lvl4pPr>
            <a:lvl5pPr>
              <a:spcBef>
                <a:spcPts val="500"/>
              </a:spcBef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3" name="Content Placeholder 24">
            <a:extLst>
              <a:ext uri="{FF2B5EF4-FFF2-40B4-BE49-F238E27FC236}">
                <a16:creationId xmlns:a16="http://schemas.microsoft.com/office/drawing/2014/main" id="{452A23A0-7BC4-463D-B5D1-9CA4B38B81E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09191" y="1500734"/>
            <a:ext cx="2755320" cy="4833938"/>
          </a:xfrm>
        </p:spPr>
        <p:txBody>
          <a:bodyPr>
            <a:normAutofit/>
          </a:bodyPr>
          <a:lstStyle>
            <a:lvl1pPr>
              <a:spcBef>
                <a:spcPts val="1500"/>
              </a:spcBef>
              <a:defRPr sz="1667"/>
            </a:lvl1pPr>
            <a:lvl2pPr marL="685674" indent="-228559">
              <a:spcBef>
                <a:spcPts val="1000"/>
              </a:spcBef>
              <a:buFont typeface="Century Gothic" panose="020B0502020202020204" pitchFamily="34" charset="0"/>
              <a:buChar char="–"/>
              <a:defRPr sz="1500">
                <a:solidFill>
                  <a:schemeClr val="tx2"/>
                </a:solidFill>
              </a:defRPr>
            </a:lvl2pPr>
            <a:lvl3pPr marL="1090040" indent="-175941">
              <a:spcBef>
                <a:spcPts val="1000"/>
              </a:spcBef>
              <a:defRPr sz="1333">
                <a:solidFill>
                  <a:schemeClr val="tx2"/>
                </a:solidFill>
              </a:defRPr>
            </a:lvl3pPr>
            <a:lvl4pPr marL="1599904" indent="-228559">
              <a:spcBef>
                <a:spcPts val="500"/>
              </a:spcBef>
              <a:buFont typeface="Century Gothic" panose="020B0502020202020204" pitchFamily="34" charset="0"/>
              <a:buChar char="–"/>
              <a:defRPr sz="1167">
                <a:solidFill>
                  <a:schemeClr val="tx2"/>
                </a:solidFill>
              </a:defRPr>
            </a:lvl4pPr>
            <a:lvl5pPr>
              <a:spcBef>
                <a:spcPts val="500"/>
              </a:spcBef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4" name="Content Placeholder 24">
            <a:extLst>
              <a:ext uri="{FF2B5EF4-FFF2-40B4-BE49-F238E27FC236}">
                <a16:creationId xmlns:a16="http://schemas.microsoft.com/office/drawing/2014/main" id="{392359D6-1D20-4693-8CC0-11989C1DE5A7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9190893" y="1500734"/>
            <a:ext cx="2755320" cy="4833938"/>
          </a:xfrm>
        </p:spPr>
        <p:txBody>
          <a:bodyPr>
            <a:normAutofit/>
          </a:bodyPr>
          <a:lstStyle>
            <a:lvl1pPr>
              <a:spcBef>
                <a:spcPts val="1500"/>
              </a:spcBef>
              <a:defRPr sz="1667"/>
            </a:lvl1pPr>
            <a:lvl2pPr marL="685674" indent="-228559">
              <a:spcBef>
                <a:spcPts val="1000"/>
              </a:spcBef>
              <a:buFont typeface="Century Gothic" panose="020B0502020202020204" pitchFamily="34" charset="0"/>
              <a:buChar char="–"/>
              <a:defRPr sz="1500">
                <a:solidFill>
                  <a:schemeClr val="tx2"/>
                </a:solidFill>
              </a:defRPr>
            </a:lvl2pPr>
            <a:lvl3pPr marL="1090040" indent="-175941">
              <a:spcBef>
                <a:spcPts val="1000"/>
              </a:spcBef>
              <a:defRPr sz="1333">
                <a:solidFill>
                  <a:schemeClr val="tx2"/>
                </a:solidFill>
              </a:defRPr>
            </a:lvl3pPr>
            <a:lvl4pPr marL="1599904" indent="-228559">
              <a:spcBef>
                <a:spcPts val="500"/>
              </a:spcBef>
              <a:buFont typeface="Century Gothic" panose="020B0502020202020204" pitchFamily="34" charset="0"/>
              <a:buChar char="–"/>
              <a:defRPr sz="1167">
                <a:solidFill>
                  <a:schemeClr val="tx2"/>
                </a:solidFill>
              </a:defRPr>
            </a:lvl4pPr>
            <a:lvl5pPr>
              <a:spcBef>
                <a:spcPts val="500"/>
              </a:spcBef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C9FDDA-EF78-4FCC-AE24-33B8EA13D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9060D73F-23AB-45A2-AC54-2CBCF83BEE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5487" y="6585300"/>
            <a:ext cx="2542640" cy="245313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6647FF0-EABB-4EE1-8490-C38412C685F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62F86D38-ABA6-405E-ABFB-BBA86FA71E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873" y="6585300"/>
            <a:ext cx="9048411" cy="245313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>
              <a:defRPr lang="en-US" sz="750">
                <a:solidFill>
                  <a:schemeClr val="tx2"/>
                </a:solidFill>
              </a:defRPr>
            </a:lvl1pPr>
          </a:lstStyle>
          <a:p>
            <a:r>
              <a:rPr lang="en-US"/>
              <a:t>© 2021 Boston Scientific Corporation or its affiliates. All rights reserved. PI-1170004-AA</a:t>
            </a:r>
          </a:p>
        </p:txBody>
      </p:sp>
    </p:spTree>
    <p:extLst>
      <p:ext uri="{BB962C8B-B14F-4D97-AF65-F5344CB8AC3E}">
        <p14:creationId xmlns:p14="http://schemas.microsoft.com/office/powerpoint/2010/main" val="42034230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 Singl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hart Placeholder 3">
            <a:extLst>
              <a:ext uri="{FF2B5EF4-FFF2-40B4-BE49-F238E27FC236}">
                <a16:creationId xmlns:a16="http://schemas.microsoft.com/office/drawing/2014/main" id="{C62BB33E-BD54-4E6F-A9C2-F630D0709221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381000" y="1600200"/>
            <a:ext cx="11430000" cy="4724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C832A3-87DF-492B-A84E-1CA7CEFEC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6BD341-E244-45E1-8D56-C47CE54C96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5487" y="6585300"/>
            <a:ext cx="2542640" cy="245313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6647FF0-EABB-4EE1-8490-C38412C685F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22C290F1-BF55-438F-807B-BFBAC79D28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873" y="6585300"/>
            <a:ext cx="9048411" cy="245313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>
              <a:defRPr lang="en-US" sz="750">
                <a:solidFill>
                  <a:schemeClr val="tx2"/>
                </a:solidFill>
              </a:defRPr>
            </a:lvl1pPr>
          </a:lstStyle>
          <a:p>
            <a:r>
              <a:rPr lang="en-US"/>
              <a:t>© 2021 Boston Scientific Corporation or its affiliates. All rights reserved. PI-1170004-AA</a:t>
            </a:r>
          </a:p>
        </p:txBody>
      </p:sp>
    </p:spTree>
    <p:extLst>
      <p:ext uri="{BB962C8B-B14F-4D97-AF65-F5344CB8AC3E}">
        <p14:creationId xmlns:p14="http://schemas.microsoft.com/office/powerpoint/2010/main" val="36841679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hart Singl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hart Placeholder 3">
            <a:extLst>
              <a:ext uri="{FF2B5EF4-FFF2-40B4-BE49-F238E27FC236}">
                <a16:creationId xmlns:a16="http://schemas.microsoft.com/office/drawing/2014/main" id="{21780E33-1EB3-4A1D-8549-B98BE4B2AB08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381000" y="1600200"/>
            <a:ext cx="5562600" cy="4724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14" name="Chart Placeholder 3">
            <a:extLst>
              <a:ext uri="{FF2B5EF4-FFF2-40B4-BE49-F238E27FC236}">
                <a16:creationId xmlns:a16="http://schemas.microsoft.com/office/drawing/2014/main" id="{23F64020-1A32-4FE3-8A93-5E77EE17B5DA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6248400" y="1600200"/>
            <a:ext cx="5562600" cy="4724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A61C81-ABE2-49F7-A88F-2E1C5CBE5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5F99153-245A-4653-80ED-9E70A4C317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5487" y="6585300"/>
            <a:ext cx="2542640" cy="245313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6647FF0-EABB-4EE1-8490-C38412C685F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91F8B2F1-89F8-4AE9-B5D7-B9B7B917EB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873" y="6585300"/>
            <a:ext cx="9048411" cy="245313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>
              <a:defRPr lang="en-US" sz="750">
                <a:solidFill>
                  <a:schemeClr val="tx2"/>
                </a:solidFill>
              </a:defRPr>
            </a:lvl1pPr>
          </a:lstStyle>
          <a:p>
            <a:r>
              <a:rPr lang="en-US"/>
              <a:t>© 2021 Boston Scientific Corporation or its affiliates. All rights reserved. PI-1170004-AA</a:t>
            </a:r>
          </a:p>
        </p:txBody>
      </p:sp>
    </p:spTree>
    <p:extLst>
      <p:ext uri="{BB962C8B-B14F-4D97-AF65-F5344CB8AC3E}">
        <p14:creationId xmlns:p14="http://schemas.microsoft.com/office/powerpoint/2010/main" val="19965088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 &amp; Text Singl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hart Placeholder 3">
            <a:extLst>
              <a:ext uri="{FF2B5EF4-FFF2-40B4-BE49-F238E27FC236}">
                <a16:creationId xmlns:a16="http://schemas.microsoft.com/office/drawing/2014/main" id="{63C6AB45-0861-44F2-94DD-81C4DEB7F682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381000" y="1600200"/>
            <a:ext cx="5562600" cy="4724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306748BF-D77E-4AD0-AB49-22A07DCF6AC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72200" y="1600200"/>
            <a:ext cx="5638800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697760-F294-4A08-A325-707109AD9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C397AF5-4415-4509-AEC4-06409C84CE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5487" y="6585300"/>
            <a:ext cx="2542640" cy="245313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6647FF0-EABB-4EE1-8490-C38412C685F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D98F0005-6AEA-4664-979D-4DFE0E7A16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873" y="6585300"/>
            <a:ext cx="9048411" cy="245313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>
              <a:defRPr lang="en-US" sz="750">
                <a:solidFill>
                  <a:schemeClr val="tx2"/>
                </a:solidFill>
              </a:defRPr>
            </a:lvl1pPr>
          </a:lstStyle>
          <a:p>
            <a:r>
              <a:rPr lang="en-US"/>
              <a:t>© 2021 Boston Scientific Corporation or its affiliates. All rights reserved. PI-1170004-AA</a:t>
            </a:r>
          </a:p>
        </p:txBody>
      </p:sp>
    </p:spTree>
    <p:extLst>
      <p:ext uri="{BB962C8B-B14F-4D97-AF65-F5344CB8AC3E}">
        <p14:creationId xmlns:p14="http://schemas.microsoft.com/office/powerpoint/2010/main" val="5293206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hart &amp; Text Singl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hart Placeholder 3">
            <a:extLst>
              <a:ext uri="{FF2B5EF4-FFF2-40B4-BE49-F238E27FC236}">
                <a16:creationId xmlns:a16="http://schemas.microsoft.com/office/drawing/2014/main" id="{56858CE1-D171-46D6-B252-F23BCAAF05C3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381000" y="1600200"/>
            <a:ext cx="5562600" cy="228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14" name="Chart Placeholder 3">
            <a:extLst>
              <a:ext uri="{FF2B5EF4-FFF2-40B4-BE49-F238E27FC236}">
                <a16:creationId xmlns:a16="http://schemas.microsoft.com/office/drawing/2014/main" id="{18D6C655-71D3-47B1-9C20-3559255CFA6E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6248400" y="1600200"/>
            <a:ext cx="5562600" cy="228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DF8B6D71-4FC2-4100-8853-2152138668A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1000" y="4038600"/>
            <a:ext cx="5562600" cy="2286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8D943BF2-E4CE-4E61-B4B5-CFF9676384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48400" y="4038600"/>
            <a:ext cx="5562600" cy="2286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E69CAF-CB3A-4DE5-95C9-BF300431A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5EF48C4E-DF93-47A8-A928-A29B2D3DC5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5487" y="6585300"/>
            <a:ext cx="2542640" cy="245313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6647FF0-EABB-4EE1-8490-C38412C685F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1D57ECD9-BCD8-4ABB-80A8-429D234719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873" y="6585300"/>
            <a:ext cx="9048411" cy="245313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>
              <a:defRPr lang="en-US" sz="750">
                <a:solidFill>
                  <a:schemeClr val="tx2"/>
                </a:solidFill>
              </a:defRPr>
            </a:lvl1pPr>
          </a:lstStyle>
          <a:p>
            <a:r>
              <a:rPr lang="en-US"/>
              <a:t>© 2021 Boston Scientific Corporation or its affiliates. All rights reserved. PI-1170004-AA</a:t>
            </a:r>
          </a:p>
        </p:txBody>
      </p:sp>
    </p:spTree>
    <p:extLst>
      <p:ext uri="{BB962C8B-B14F-4D97-AF65-F5344CB8AC3E}">
        <p14:creationId xmlns:p14="http://schemas.microsoft.com/office/powerpoint/2010/main" val="41217743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hart &amp; Text Singl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hart Placeholder 3">
            <a:extLst>
              <a:ext uri="{FF2B5EF4-FFF2-40B4-BE49-F238E27FC236}">
                <a16:creationId xmlns:a16="http://schemas.microsoft.com/office/drawing/2014/main" id="{DA9E81FA-16F1-4C7C-A851-B8D6CA3AA11E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381000" y="1600200"/>
            <a:ext cx="3657600" cy="228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96AE73D3-FE49-4025-8181-3FEDAF912FC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1000" y="4038600"/>
            <a:ext cx="3657600" cy="2286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hart Placeholder 3">
            <a:extLst>
              <a:ext uri="{FF2B5EF4-FFF2-40B4-BE49-F238E27FC236}">
                <a16:creationId xmlns:a16="http://schemas.microsoft.com/office/drawing/2014/main" id="{35DF5CF4-1DE3-49D8-A0A4-A0C208999547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4267200" y="1600200"/>
            <a:ext cx="3657600" cy="228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FDE787F1-87E8-400C-B491-A08ED5544A5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67200" y="4038600"/>
            <a:ext cx="3657600" cy="2286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Chart Placeholder 3">
            <a:extLst>
              <a:ext uri="{FF2B5EF4-FFF2-40B4-BE49-F238E27FC236}">
                <a16:creationId xmlns:a16="http://schemas.microsoft.com/office/drawing/2014/main" id="{6F447463-CAA7-428F-8E49-4F7B6F84A2BB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8153400" y="1600200"/>
            <a:ext cx="3657600" cy="228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838F0D8C-48BE-4BA1-A4A4-A94D624B64C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153400" y="4038600"/>
            <a:ext cx="3657600" cy="2286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4AC36E-81C1-4D0A-B95E-C2DBAA549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8B80CE22-4D86-4305-88A4-8B86F628C7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5487" y="6585300"/>
            <a:ext cx="2542640" cy="245313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6647FF0-EABB-4EE1-8490-C38412C685F3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5AC38AE0-7A9C-46A8-ABFC-8CED67C7AB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873" y="6585300"/>
            <a:ext cx="9048411" cy="245313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>
              <a:defRPr lang="en-US" sz="750">
                <a:solidFill>
                  <a:schemeClr val="tx2"/>
                </a:solidFill>
              </a:defRPr>
            </a:lvl1pPr>
          </a:lstStyle>
          <a:p>
            <a:r>
              <a:rPr lang="en-US"/>
              <a:t>© 2021 Boston Scientific Corporation or its affiliates. All rights reserved. PI-1170004-AA</a:t>
            </a:r>
          </a:p>
        </p:txBody>
      </p:sp>
    </p:spTree>
    <p:extLst>
      <p:ext uri="{BB962C8B-B14F-4D97-AF65-F5344CB8AC3E}">
        <p14:creationId xmlns:p14="http://schemas.microsoft.com/office/powerpoint/2010/main" val="21923165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hart Singl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hart Placeholder 3">
            <a:extLst>
              <a:ext uri="{FF2B5EF4-FFF2-40B4-BE49-F238E27FC236}">
                <a16:creationId xmlns:a16="http://schemas.microsoft.com/office/drawing/2014/main" id="{03D3BA74-60EA-4C29-AF56-B7259BCD771B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381000" y="1600200"/>
            <a:ext cx="5562600" cy="228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14" name="Chart Placeholder 3">
            <a:extLst>
              <a:ext uri="{FF2B5EF4-FFF2-40B4-BE49-F238E27FC236}">
                <a16:creationId xmlns:a16="http://schemas.microsoft.com/office/drawing/2014/main" id="{0808DA0A-FCA0-4A62-B56F-C480EC3E45EE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6248400" y="1600200"/>
            <a:ext cx="5562600" cy="228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15" name="Chart Placeholder 3">
            <a:extLst>
              <a:ext uri="{FF2B5EF4-FFF2-40B4-BE49-F238E27FC236}">
                <a16:creationId xmlns:a16="http://schemas.microsoft.com/office/drawing/2014/main" id="{065ECE00-E49F-4FFD-B3BC-11097ADE947A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381000" y="4126832"/>
            <a:ext cx="5562600" cy="228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16" name="Chart Placeholder 3">
            <a:extLst>
              <a:ext uri="{FF2B5EF4-FFF2-40B4-BE49-F238E27FC236}">
                <a16:creationId xmlns:a16="http://schemas.microsoft.com/office/drawing/2014/main" id="{15458037-4A27-4617-A080-FC1BEF097007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248400" y="4126832"/>
            <a:ext cx="5562600" cy="228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10F933-DCEB-4BE2-ACA1-7A8FE0F53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51030F0-9CFE-4F0B-9871-362ED678FF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5487" y="6585300"/>
            <a:ext cx="2542640" cy="245313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6647FF0-EABB-4EE1-8490-C38412C685F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C0392C9C-4EBD-4D29-9833-1F4F7244A6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873" y="6585300"/>
            <a:ext cx="9048411" cy="245313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>
              <a:defRPr lang="en-US" sz="750">
                <a:solidFill>
                  <a:schemeClr val="tx2"/>
                </a:solidFill>
              </a:defRPr>
            </a:lvl1pPr>
          </a:lstStyle>
          <a:p>
            <a:r>
              <a:rPr lang="en-US"/>
              <a:t>© 2021 Boston Scientific Corporation or its affiliates. All rights reserved. PI-1170004-AA</a:t>
            </a:r>
          </a:p>
        </p:txBody>
      </p:sp>
    </p:spTree>
    <p:extLst>
      <p:ext uri="{BB962C8B-B14F-4D97-AF65-F5344CB8AC3E}">
        <p14:creationId xmlns:p14="http://schemas.microsoft.com/office/powerpoint/2010/main" val="324010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ody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1059402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Singl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able Placeholder 13">
            <a:extLst>
              <a:ext uri="{FF2B5EF4-FFF2-40B4-BE49-F238E27FC236}">
                <a16:creationId xmlns:a16="http://schemas.microsoft.com/office/drawing/2014/main" id="{83B9B5D8-E8BB-4425-A3C2-DD3A585B0524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373062" y="1604296"/>
            <a:ext cx="11445875" cy="4719012"/>
          </a:xfrm>
        </p:spPr>
        <p:txBody>
          <a:bodyPr/>
          <a:lstStyle>
            <a:lvl1pPr marL="0" marR="0" indent="0" algn="l" defTabSz="914232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232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add table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020310-A448-4845-841B-CACA31BE1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6B1CD1-0AD8-45D1-94E0-CAC4A7ABF5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5487" y="6585300"/>
            <a:ext cx="2542640" cy="245313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6647FF0-EABB-4EE1-8490-C38412C685F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00CDD4E-8E53-4779-B2AB-ABA41AE596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873" y="6585300"/>
            <a:ext cx="9048411" cy="245313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>
              <a:defRPr lang="en-US" sz="750">
                <a:solidFill>
                  <a:schemeClr val="tx2"/>
                </a:solidFill>
              </a:defRPr>
            </a:lvl1pPr>
          </a:lstStyle>
          <a:p>
            <a:r>
              <a:rPr lang="en-US"/>
              <a:t>© 2021 Boston Scientific Corporation or its affiliates. All rights reserved. PI-1170004-AA</a:t>
            </a:r>
          </a:p>
        </p:txBody>
      </p:sp>
    </p:spTree>
    <p:extLst>
      <p:ext uri="{BB962C8B-B14F-4D97-AF65-F5344CB8AC3E}">
        <p14:creationId xmlns:p14="http://schemas.microsoft.com/office/powerpoint/2010/main" val="12092997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Table Singl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able Placeholder 13">
            <a:extLst>
              <a:ext uri="{FF2B5EF4-FFF2-40B4-BE49-F238E27FC236}">
                <a16:creationId xmlns:a16="http://schemas.microsoft.com/office/drawing/2014/main" id="{3B5C8C70-9F6F-4142-8675-2A924E954B90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373062" y="1565329"/>
            <a:ext cx="5562601" cy="4803720"/>
          </a:xfrm>
        </p:spPr>
        <p:txBody>
          <a:bodyPr/>
          <a:lstStyle>
            <a:lvl1pPr marL="0" marR="0" indent="0" algn="l" defTabSz="914232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232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add table</a:t>
            </a:r>
          </a:p>
        </p:txBody>
      </p:sp>
      <p:sp>
        <p:nvSpPr>
          <p:cNvPr id="16" name="Table Placeholder 13">
            <a:extLst>
              <a:ext uri="{FF2B5EF4-FFF2-40B4-BE49-F238E27FC236}">
                <a16:creationId xmlns:a16="http://schemas.microsoft.com/office/drawing/2014/main" id="{16C55EFE-BD77-49A2-801B-DA0B4A980CC1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6250068" y="1565329"/>
            <a:ext cx="5562601" cy="4803720"/>
          </a:xfrm>
        </p:spPr>
        <p:txBody>
          <a:bodyPr/>
          <a:lstStyle>
            <a:lvl1pPr marL="0" marR="0" indent="0" algn="l" defTabSz="914232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232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add table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7747A5-06AD-4994-A4FC-C03E2BEBA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D338528-30EB-47ED-A66F-4DC0F7D671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5487" y="6585300"/>
            <a:ext cx="2542640" cy="245313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6647FF0-EABB-4EE1-8490-C38412C685F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E7D36249-0F49-42B9-BEBE-72B1D5249F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873" y="6585300"/>
            <a:ext cx="9048411" cy="245313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>
              <a:defRPr lang="en-US" sz="750">
                <a:solidFill>
                  <a:schemeClr val="tx2"/>
                </a:solidFill>
              </a:defRPr>
            </a:lvl1pPr>
          </a:lstStyle>
          <a:p>
            <a:r>
              <a:rPr lang="en-US"/>
              <a:t>© 2021 Boston Scientific Corporation or its affiliates. All rights reserved. PI-1170004-AA</a:t>
            </a:r>
          </a:p>
        </p:txBody>
      </p:sp>
    </p:spTree>
    <p:extLst>
      <p:ext uri="{BB962C8B-B14F-4D97-AF65-F5344CB8AC3E}">
        <p14:creationId xmlns:p14="http://schemas.microsoft.com/office/powerpoint/2010/main" val="15466708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&amp; Text Singl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306748BF-D77E-4AD0-AB49-22A07DCF6AC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72200" y="1565329"/>
            <a:ext cx="5638800" cy="4803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able Placeholder 13">
            <a:extLst>
              <a:ext uri="{FF2B5EF4-FFF2-40B4-BE49-F238E27FC236}">
                <a16:creationId xmlns:a16="http://schemas.microsoft.com/office/drawing/2014/main" id="{783F0E57-9FA6-4D14-A397-0ABB6DB3A037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373062" y="1565329"/>
            <a:ext cx="5562601" cy="4803720"/>
          </a:xfrm>
        </p:spPr>
        <p:txBody>
          <a:bodyPr/>
          <a:lstStyle>
            <a:lvl1pPr marL="0" marR="0" indent="0" algn="l" defTabSz="914232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232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add table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CD356C-0ED9-4ABF-AFCE-A873C6964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4B9D18B-AB46-4DB2-BE7C-24B8583191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5487" y="6585300"/>
            <a:ext cx="2542640" cy="245313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6647FF0-EABB-4EE1-8490-C38412C685F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CF67D409-4DE7-4C71-97AB-FF841C9B2A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873" y="6585300"/>
            <a:ext cx="9048411" cy="245313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>
              <a:defRPr lang="en-US" sz="750">
                <a:solidFill>
                  <a:schemeClr val="tx2"/>
                </a:solidFill>
              </a:defRPr>
            </a:lvl1pPr>
          </a:lstStyle>
          <a:p>
            <a:r>
              <a:rPr lang="en-US"/>
              <a:t>© 2021 Boston Scientific Corporation or its affiliates. All rights reserved. PI-1170004-AA</a:t>
            </a:r>
          </a:p>
        </p:txBody>
      </p:sp>
    </p:spTree>
    <p:extLst>
      <p:ext uri="{BB962C8B-B14F-4D97-AF65-F5344CB8AC3E}">
        <p14:creationId xmlns:p14="http://schemas.microsoft.com/office/powerpoint/2010/main" val="26548189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Table &amp; Text Singl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DF8B6D71-4FC2-4100-8853-2152138668A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1000" y="4038600"/>
            <a:ext cx="5562600" cy="2286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8D943BF2-E4CE-4E61-B4B5-CFF9676384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48400" y="4038600"/>
            <a:ext cx="5562600" cy="2286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able Placeholder 13">
            <a:extLst>
              <a:ext uri="{FF2B5EF4-FFF2-40B4-BE49-F238E27FC236}">
                <a16:creationId xmlns:a16="http://schemas.microsoft.com/office/drawing/2014/main" id="{B844421A-4B35-46BA-876D-4772D2BDBB13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363888" y="1565329"/>
            <a:ext cx="5562601" cy="2320871"/>
          </a:xfrm>
        </p:spPr>
        <p:txBody>
          <a:bodyPr/>
          <a:lstStyle>
            <a:lvl1pPr marL="0" marR="0" indent="0" algn="l" defTabSz="914232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232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add table</a:t>
            </a:r>
          </a:p>
        </p:txBody>
      </p:sp>
      <p:sp>
        <p:nvSpPr>
          <p:cNvPr id="18" name="Table Placeholder 13">
            <a:extLst>
              <a:ext uri="{FF2B5EF4-FFF2-40B4-BE49-F238E27FC236}">
                <a16:creationId xmlns:a16="http://schemas.microsoft.com/office/drawing/2014/main" id="{FBB3584C-DAE3-4C1D-B38C-AF0BFBC0A9F6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6265511" y="1565329"/>
            <a:ext cx="5562601" cy="2320871"/>
          </a:xfrm>
        </p:spPr>
        <p:txBody>
          <a:bodyPr/>
          <a:lstStyle>
            <a:lvl1pPr marL="0" marR="0" indent="0" algn="l" defTabSz="914232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232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add table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FC7939-41E1-4928-B619-7E1AE12FA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5C854078-8FE8-4CE3-BE63-55B2C52C59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5487" y="6585300"/>
            <a:ext cx="2542640" cy="245313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6647FF0-EABB-4EE1-8490-C38412C685F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69DB374-2659-486E-83AB-8B9415CA6B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873" y="6585300"/>
            <a:ext cx="9048411" cy="245313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>
              <a:defRPr lang="en-US" sz="750">
                <a:solidFill>
                  <a:schemeClr val="tx2"/>
                </a:solidFill>
              </a:defRPr>
            </a:lvl1pPr>
          </a:lstStyle>
          <a:p>
            <a:r>
              <a:rPr lang="en-US"/>
              <a:t>© 2021 Boston Scientific Corporation or its affiliates. All rights reserved. PI-1170004-AA</a:t>
            </a:r>
          </a:p>
        </p:txBody>
      </p:sp>
    </p:spTree>
    <p:extLst>
      <p:ext uri="{BB962C8B-B14F-4D97-AF65-F5344CB8AC3E}">
        <p14:creationId xmlns:p14="http://schemas.microsoft.com/office/powerpoint/2010/main" val="19593654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Table &amp; Text Singl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96AE73D3-FE49-4025-8181-3FEDAF912FC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1000" y="4038600"/>
            <a:ext cx="3657600" cy="2286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FDE787F1-87E8-400C-B491-A08ED5544A5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67200" y="4038600"/>
            <a:ext cx="3657600" cy="2286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838F0D8C-48BE-4BA1-A4A4-A94D624B64C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153400" y="4038600"/>
            <a:ext cx="3657600" cy="2286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able Placeholder 13">
            <a:extLst>
              <a:ext uri="{FF2B5EF4-FFF2-40B4-BE49-F238E27FC236}">
                <a16:creationId xmlns:a16="http://schemas.microsoft.com/office/drawing/2014/main" id="{83D9A553-89A5-4318-B8A1-AFE41952A308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363889" y="1565329"/>
            <a:ext cx="3674712" cy="2320871"/>
          </a:xfrm>
        </p:spPr>
        <p:txBody>
          <a:bodyPr>
            <a:normAutofit/>
          </a:bodyPr>
          <a:lstStyle>
            <a:lvl1pPr marL="0" marR="0" indent="0" algn="l" defTabSz="914232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232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add table</a:t>
            </a:r>
          </a:p>
        </p:txBody>
      </p:sp>
      <p:sp>
        <p:nvSpPr>
          <p:cNvPr id="20" name="Table Placeholder 13">
            <a:extLst>
              <a:ext uri="{FF2B5EF4-FFF2-40B4-BE49-F238E27FC236}">
                <a16:creationId xmlns:a16="http://schemas.microsoft.com/office/drawing/2014/main" id="{F407E5EB-CFE9-4516-8207-647A69A0C315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4258645" y="1565329"/>
            <a:ext cx="3674712" cy="2320871"/>
          </a:xfrm>
        </p:spPr>
        <p:txBody>
          <a:bodyPr>
            <a:normAutofit/>
          </a:bodyPr>
          <a:lstStyle>
            <a:lvl1pPr marL="0" marR="0" indent="0" algn="l" defTabSz="914232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232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add table</a:t>
            </a:r>
          </a:p>
        </p:txBody>
      </p:sp>
      <p:sp>
        <p:nvSpPr>
          <p:cNvPr id="21" name="Table Placeholder 13">
            <a:extLst>
              <a:ext uri="{FF2B5EF4-FFF2-40B4-BE49-F238E27FC236}">
                <a16:creationId xmlns:a16="http://schemas.microsoft.com/office/drawing/2014/main" id="{ABC9DC26-80C2-4A7F-BB9C-9C0DAEA93030}"/>
              </a:ext>
            </a:extLst>
          </p:cNvPr>
          <p:cNvSpPr>
            <a:spLocks noGrp="1"/>
          </p:cNvSpPr>
          <p:nvPr>
            <p:ph type="tbl" sz="quarter" idx="18"/>
          </p:nvPr>
        </p:nvSpPr>
        <p:spPr>
          <a:xfrm>
            <a:off x="8153400" y="1565329"/>
            <a:ext cx="3674712" cy="2320871"/>
          </a:xfrm>
        </p:spPr>
        <p:txBody>
          <a:bodyPr>
            <a:normAutofit/>
          </a:bodyPr>
          <a:lstStyle>
            <a:lvl1pPr marL="0" marR="0" indent="0" algn="l" defTabSz="914232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232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add table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FA0EA0-3DC5-4035-A86B-82B43FE33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5C962272-A0C3-4057-8908-56A459D8BE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5487" y="6585300"/>
            <a:ext cx="2542640" cy="245313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6647FF0-EABB-4EE1-8490-C38412C685F3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BB6826A4-2530-4D66-89A8-D0D70C8BB4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873" y="6585300"/>
            <a:ext cx="9048411" cy="245313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>
              <a:defRPr lang="en-US" sz="750">
                <a:solidFill>
                  <a:schemeClr val="tx2"/>
                </a:solidFill>
              </a:defRPr>
            </a:lvl1pPr>
          </a:lstStyle>
          <a:p>
            <a:r>
              <a:rPr lang="en-US"/>
              <a:t>© 2021 Boston Scientific Corporation or its affiliates. All rights reserved. PI-1170004-AA</a:t>
            </a:r>
          </a:p>
        </p:txBody>
      </p:sp>
    </p:spTree>
    <p:extLst>
      <p:ext uri="{BB962C8B-B14F-4D97-AF65-F5344CB8AC3E}">
        <p14:creationId xmlns:p14="http://schemas.microsoft.com/office/powerpoint/2010/main" val="11188779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Table Singl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able Placeholder 13">
            <a:extLst>
              <a:ext uri="{FF2B5EF4-FFF2-40B4-BE49-F238E27FC236}">
                <a16:creationId xmlns:a16="http://schemas.microsoft.com/office/drawing/2014/main" id="{11F74FD3-B772-4FBC-81C7-858D79891C3A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364633" y="1518466"/>
            <a:ext cx="5609961" cy="2297509"/>
          </a:xfrm>
        </p:spPr>
        <p:txBody>
          <a:bodyPr>
            <a:normAutofit/>
          </a:bodyPr>
          <a:lstStyle>
            <a:lvl1pPr marL="0" marR="0" indent="0" algn="l" defTabSz="914232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232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add table</a:t>
            </a:r>
          </a:p>
        </p:txBody>
      </p:sp>
      <p:sp>
        <p:nvSpPr>
          <p:cNvPr id="19" name="Table Placeholder 13">
            <a:extLst>
              <a:ext uri="{FF2B5EF4-FFF2-40B4-BE49-F238E27FC236}">
                <a16:creationId xmlns:a16="http://schemas.microsoft.com/office/drawing/2014/main" id="{3FEA743D-9EA5-4409-B000-4928A1D584A0}"/>
              </a:ext>
            </a:extLst>
          </p:cNvPr>
          <p:cNvSpPr>
            <a:spLocks noGrp="1"/>
          </p:cNvSpPr>
          <p:nvPr>
            <p:ph type="tbl" sz="quarter" idx="16"/>
          </p:nvPr>
        </p:nvSpPr>
        <p:spPr>
          <a:xfrm>
            <a:off x="6217407" y="1518466"/>
            <a:ext cx="5609961" cy="2297509"/>
          </a:xfrm>
        </p:spPr>
        <p:txBody>
          <a:bodyPr>
            <a:normAutofit/>
          </a:bodyPr>
          <a:lstStyle>
            <a:lvl1pPr marL="0" marR="0" indent="0" algn="l" defTabSz="914232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232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add table</a:t>
            </a:r>
          </a:p>
        </p:txBody>
      </p:sp>
      <p:sp>
        <p:nvSpPr>
          <p:cNvPr id="20" name="Table Placeholder 13">
            <a:extLst>
              <a:ext uri="{FF2B5EF4-FFF2-40B4-BE49-F238E27FC236}">
                <a16:creationId xmlns:a16="http://schemas.microsoft.com/office/drawing/2014/main" id="{A834BA27-B30C-4E1C-90F3-9D002CBF4A5E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364633" y="4060188"/>
            <a:ext cx="5609961" cy="2297509"/>
          </a:xfrm>
        </p:spPr>
        <p:txBody>
          <a:bodyPr>
            <a:normAutofit/>
          </a:bodyPr>
          <a:lstStyle>
            <a:lvl1pPr marL="0" marR="0" indent="0" algn="l" defTabSz="914232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232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add table</a:t>
            </a:r>
          </a:p>
        </p:txBody>
      </p:sp>
      <p:sp>
        <p:nvSpPr>
          <p:cNvPr id="21" name="Table Placeholder 13">
            <a:extLst>
              <a:ext uri="{FF2B5EF4-FFF2-40B4-BE49-F238E27FC236}">
                <a16:creationId xmlns:a16="http://schemas.microsoft.com/office/drawing/2014/main" id="{0C9D2F63-BA0E-434D-A3AB-76B8077CEFA1}"/>
              </a:ext>
            </a:extLst>
          </p:cNvPr>
          <p:cNvSpPr>
            <a:spLocks noGrp="1"/>
          </p:cNvSpPr>
          <p:nvPr>
            <p:ph type="tbl" sz="quarter" idx="18"/>
          </p:nvPr>
        </p:nvSpPr>
        <p:spPr>
          <a:xfrm>
            <a:off x="6217407" y="4060188"/>
            <a:ext cx="5609961" cy="2297509"/>
          </a:xfrm>
        </p:spPr>
        <p:txBody>
          <a:bodyPr>
            <a:normAutofit/>
          </a:bodyPr>
          <a:lstStyle>
            <a:lvl1pPr marL="0" marR="0" indent="0" algn="l" defTabSz="914232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232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add table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FEF016-3326-4D2E-AA7B-671199251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94515EE-AECF-4DC1-9CD0-104B2BAF0C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5487" y="6585300"/>
            <a:ext cx="2542640" cy="245313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6647FF0-EABB-4EE1-8490-C38412C685F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CF264CF2-24CF-496A-BDB7-7F3ABFFA43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873" y="6585300"/>
            <a:ext cx="9048411" cy="245313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>
              <a:defRPr lang="en-US" sz="750">
                <a:solidFill>
                  <a:schemeClr val="tx2"/>
                </a:solidFill>
              </a:defRPr>
            </a:lvl1pPr>
          </a:lstStyle>
          <a:p>
            <a:r>
              <a:rPr lang="en-US"/>
              <a:t>© 2021 Boston Scientific Corporation or its affiliates. All rights reserved. PI-1170004-AA</a:t>
            </a:r>
          </a:p>
        </p:txBody>
      </p:sp>
    </p:spTree>
    <p:extLst>
      <p:ext uri="{BB962C8B-B14F-4D97-AF65-F5344CB8AC3E}">
        <p14:creationId xmlns:p14="http://schemas.microsoft.com/office/powerpoint/2010/main" val="19478794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Singl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A58FB2F8-9BC2-4127-9BF2-84B8CD5ED5C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190626"/>
            <a:ext cx="12171947" cy="533399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5C795E-458A-4843-A5BC-74B10FA9E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763CFA-23F2-49F0-8D8A-426653F345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5487" y="6585300"/>
            <a:ext cx="2542640" cy="245313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6647FF0-EABB-4EE1-8490-C38412C685F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F18ADF7-33C5-49FA-AE82-F336604FEC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873" y="6585300"/>
            <a:ext cx="9048411" cy="245313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>
              <a:defRPr lang="en-US" sz="750">
                <a:solidFill>
                  <a:schemeClr val="tx2"/>
                </a:solidFill>
              </a:defRPr>
            </a:lvl1pPr>
          </a:lstStyle>
          <a:p>
            <a:r>
              <a:rPr lang="en-US"/>
              <a:t>© 2021 Boston Scientific Corporation or its affiliates. All rights reserved. PI-1170004-AA</a:t>
            </a:r>
          </a:p>
        </p:txBody>
      </p:sp>
    </p:spTree>
    <p:extLst>
      <p:ext uri="{BB962C8B-B14F-4D97-AF65-F5344CB8AC3E}">
        <p14:creationId xmlns:p14="http://schemas.microsoft.com/office/powerpoint/2010/main" val="7236397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&amp; Text Singl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CA8A3743-B69D-473F-B818-C99BC3622B3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24073" y="1177637"/>
            <a:ext cx="6067928" cy="533399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C7EDD991-B7F6-40AC-A822-7E1FB180B24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1000" y="1600200"/>
            <a:ext cx="5486400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74C412-1987-4F4A-9545-3924BA3D9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DC3A20D-85ED-45A4-8906-6672481573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5487" y="6585300"/>
            <a:ext cx="2542640" cy="245313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6647FF0-EABB-4EE1-8490-C38412C685F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65F3F97B-DAAA-45CC-ABEC-A50D004A33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873" y="6585300"/>
            <a:ext cx="9048411" cy="245313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>
              <a:defRPr lang="en-US" sz="750">
                <a:solidFill>
                  <a:schemeClr val="tx2"/>
                </a:solidFill>
              </a:defRPr>
            </a:lvl1pPr>
          </a:lstStyle>
          <a:p>
            <a:r>
              <a:rPr lang="en-US"/>
              <a:t>© 2021 Boston Scientific Corporation or its affiliates. All rights reserved. PI-1170004-AA</a:t>
            </a:r>
          </a:p>
        </p:txBody>
      </p:sp>
    </p:spTree>
    <p:extLst>
      <p:ext uri="{BB962C8B-B14F-4D97-AF65-F5344CB8AC3E}">
        <p14:creationId xmlns:p14="http://schemas.microsoft.com/office/powerpoint/2010/main" val="24098403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Image Singl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DD3F9E77-BEF7-4767-8F63-D5D205B4C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191491"/>
            <a:ext cx="6067929" cy="530629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082B696C-F92D-4D3D-8F53-6CCA941EBD3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24073" y="1191491"/>
            <a:ext cx="6067928" cy="530629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3E3F7645-6CAB-419F-A596-A09E50271D3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" y="5576966"/>
            <a:ext cx="6067425" cy="914400"/>
          </a:xfrm>
          <a:solidFill>
            <a:schemeClr val="bg1">
              <a:lumMod val="50000"/>
              <a:alpha val="60000"/>
            </a:schemeClr>
          </a:solidFill>
        </p:spPr>
        <p:txBody>
          <a:bodyPr anchor="ctr" anchorCtr="0">
            <a:noAutofit/>
          </a:bodyPr>
          <a:lstStyle>
            <a:lvl1pPr marL="0" indent="0" algn="ctr">
              <a:buNone/>
              <a:defRPr sz="1800" i="1"/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3BF6F2A6-E489-4192-BAD7-BE6ED9D75E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24072" y="5576966"/>
            <a:ext cx="6067929" cy="914400"/>
          </a:xfrm>
          <a:solidFill>
            <a:schemeClr val="bg1">
              <a:lumMod val="50000"/>
              <a:alpha val="60000"/>
            </a:schemeClr>
          </a:solidFill>
        </p:spPr>
        <p:txBody>
          <a:bodyPr anchor="ctr" anchorCtr="0">
            <a:noAutofit/>
          </a:bodyPr>
          <a:lstStyle>
            <a:lvl1pPr marL="0" indent="0" algn="ctr">
              <a:buNone/>
              <a:defRPr sz="1800" i="1"/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225EB3-AAC4-4674-956F-5673F5B4A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A454A550-4C5E-4C21-BEA9-D65A2B9BDC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5487" y="6585300"/>
            <a:ext cx="2542640" cy="245313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6647FF0-EABB-4EE1-8490-C38412C685F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380B0CED-2AC1-4DAD-B4C7-852CD4F0D0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873" y="6585300"/>
            <a:ext cx="9048411" cy="245313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>
              <a:defRPr lang="en-US" sz="750">
                <a:solidFill>
                  <a:schemeClr val="tx2"/>
                </a:solidFill>
              </a:defRPr>
            </a:lvl1pPr>
          </a:lstStyle>
          <a:p>
            <a:r>
              <a:rPr lang="en-US"/>
              <a:t>© 2021 Boston Scientific Corporation or its affiliates. All rights reserved. PI-1170004-AA</a:t>
            </a:r>
          </a:p>
        </p:txBody>
      </p:sp>
    </p:spTree>
    <p:extLst>
      <p:ext uri="{BB962C8B-B14F-4D97-AF65-F5344CB8AC3E}">
        <p14:creationId xmlns:p14="http://schemas.microsoft.com/office/powerpoint/2010/main" val="35413785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mage Singl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7734E310-3A68-497B-8A54-3E1CE5E84CD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1191491"/>
            <a:ext cx="4023360" cy="5322453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CA8698DB-5929-45A5-8D77-2E84274110D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202" y="5599544"/>
            <a:ext cx="4023360" cy="914400"/>
          </a:xfrm>
          <a:solidFill>
            <a:schemeClr val="bg1">
              <a:lumMod val="50000"/>
              <a:alpha val="60000"/>
            </a:schemeClr>
          </a:solidFill>
        </p:spPr>
        <p:txBody>
          <a:bodyPr anchor="ctr" anchorCtr="0">
            <a:noAutofit/>
          </a:bodyPr>
          <a:lstStyle>
            <a:lvl1pPr marL="0" indent="0" algn="ctr">
              <a:buNone/>
              <a:defRPr sz="1600" i="1"/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A50CCB2F-F0E2-4839-A948-5B988B32B51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84320" y="1191491"/>
            <a:ext cx="4023360" cy="5322453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19AC2A9F-8A7F-46E5-96F6-A59D241E85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93521" y="5599544"/>
            <a:ext cx="4023360" cy="914400"/>
          </a:xfrm>
          <a:solidFill>
            <a:schemeClr val="bg1">
              <a:lumMod val="50000"/>
              <a:alpha val="60000"/>
            </a:schemeClr>
          </a:solidFill>
        </p:spPr>
        <p:txBody>
          <a:bodyPr anchor="ctr" anchorCtr="0">
            <a:noAutofit/>
          </a:bodyPr>
          <a:lstStyle>
            <a:lvl1pPr marL="0" indent="0" algn="ctr">
              <a:buNone/>
              <a:defRPr sz="1600" i="1"/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A642065A-2DA1-4E71-AEEA-8BFF293925E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59438" y="1191491"/>
            <a:ext cx="4023360" cy="5322453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D15A4B58-1F0E-48AA-B77D-499AF7C9D63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159438" y="5599544"/>
            <a:ext cx="4023360" cy="914400"/>
          </a:xfrm>
          <a:solidFill>
            <a:schemeClr val="bg1">
              <a:lumMod val="50000"/>
              <a:alpha val="60000"/>
            </a:schemeClr>
          </a:solidFill>
        </p:spPr>
        <p:txBody>
          <a:bodyPr anchor="ctr" anchorCtr="0">
            <a:noAutofit/>
          </a:bodyPr>
          <a:lstStyle>
            <a:lvl1pPr marL="0" indent="0" algn="ctr">
              <a:buNone/>
              <a:defRPr sz="1600" i="1"/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C9AE5F-C283-48E6-9AFD-7161CA322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5DD1FCC3-7C1E-4604-BC4E-6D845E60AC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5487" y="6585300"/>
            <a:ext cx="2542640" cy="245313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6647FF0-EABB-4EE1-8490-C38412C685F3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AEF6032F-4BBD-4EF7-9C09-6AF065139A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873" y="6585300"/>
            <a:ext cx="9048411" cy="245313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>
              <a:defRPr lang="en-US" sz="750">
                <a:solidFill>
                  <a:schemeClr val="tx2"/>
                </a:solidFill>
              </a:defRPr>
            </a:lvl1pPr>
          </a:lstStyle>
          <a:p>
            <a:r>
              <a:rPr lang="en-US"/>
              <a:t>© 2021 Boston Scientific Corporation or its affiliates. All rights reserved. PI-1170004-AA</a:t>
            </a:r>
          </a:p>
        </p:txBody>
      </p:sp>
    </p:spTree>
    <p:extLst>
      <p:ext uri="{BB962C8B-B14F-4D97-AF65-F5344CB8AC3E}">
        <p14:creationId xmlns:p14="http://schemas.microsoft.com/office/powerpoint/2010/main" val="2599673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lit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B0810CDE-E465-6E45-AA42-D534798BF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957" y="1022887"/>
            <a:ext cx="11652697" cy="61472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2933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72268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Image Singl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7116F0CC-4EA2-4A33-84E4-FA1621F2C4E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160585"/>
            <a:ext cx="6067929" cy="26899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B802CBAB-220C-48CD-9B91-1DD45916AD4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" y="3314053"/>
            <a:ext cx="6067928" cy="536448"/>
          </a:xfrm>
          <a:solidFill>
            <a:schemeClr val="bg1">
              <a:lumMod val="50000"/>
              <a:alpha val="60000"/>
            </a:schemeClr>
          </a:solidFill>
        </p:spPr>
        <p:txBody>
          <a:bodyPr anchor="ctr" anchorCtr="0">
            <a:noAutofit/>
          </a:bodyPr>
          <a:lstStyle>
            <a:lvl1pPr marL="0" indent="0" algn="ctr">
              <a:buNone/>
              <a:defRPr sz="1600" i="1"/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CE52F3-4FE4-4BC0-9CF1-0498B3CEA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1" name="Picture Placeholder 3">
            <a:extLst>
              <a:ext uri="{FF2B5EF4-FFF2-40B4-BE49-F238E27FC236}">
                <a16:creationId xmlns:a16="http://schemas.microsoft.com/office/drawing/2014/main" id="{B56E9FBA-8C24-433D-8683-97A7D3C3887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0" y="3833956"/>
            <a:ext cx="6067929" cy="26899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DC8C9CDC-FFDD-4631-9354-6D37BC497B9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" y="5987424"/>
            <a:ext cx="6067928" cy="536448"/>
          </a:xfrm>
          <a:solidFill>
            <a:schemeClr val="bg1">
              <a:lumMod val="50000"/>
              <a:alpha val="60000"/>
            </a:schemeClr>
          </a:solidFill>
        </p:spPr>
        <p:txBody>
          <a:bodyPr anchor="ctr" anchorCtr="0">
            <a:noAutofit/>
          </a:bodyPr>
          <a:lstStyle>
            <a:lvl1pPr marL="0" indent="0" algn="ctr">
              <a:buNone/>
              <a:defRPr sz="1600" i="1"/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3">
            <a:extLst>
              <a:ext uri="{FF2B5EF4-FFF2-40B4-BE49-F238E27FC236}">
                <a16:creationId xmlns:a16="http://schemas.microsoft.com/office/drawing/2014/main" id="{7C01B4A9-1B3F-45D5-B860-C1C21E2D8C1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124073" y="1160585"/>
            <a:ext cx="6067929" cy="26899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3FC30C0F-BD71-4A89-BFBE-CBFE469664F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124074" y="3314053"/>
            <a:ext cx="6067928" cy="536448"/>
          </a:xfrm>
          <a:solidFill>
            <a:schemeClr val="bg1">
              <a:lumMod val="50000"/>
              <a:alpha val="60000"/>
            </a:schemeClr>
          </a:solidFill>
        </p:spPr>
        <p:txBody>
          <a:bodyPr anchor="ctr" anchorCtr="0">
            <a:noAutofit/>
          </a:bodyPr>
          <a:lstStyle>
            <a:lvl1pPr marL="0" indent="0" algn="ctr">
              <a:buNone/>
              <a:defRPr sz="1600" i="1"/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Picture Placeholder 3">
            <a:extLst>
              <a:ext uri="{FF2B5EF4-FFF2-40B4-BE49-F238E27FC236}">
                <a16:creationId xmlns:a16="http://schemas.microsoft.com/office/drawing/2014/main" id="{FC0EAD29-75F8-46B8-BB65-3D582D9C6384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124073" y="3833956"/>
            <a:ext cx="6067929" cy="26899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6" name="Text Placeholder 9">
            <a:extLst>
              <a:ext uri="{FF2B5EF4-FFF2-40B4-BE49-F238E27FC236}">
                <a16:creationId xmlns:a16="http://schemas.microsoft.com/office/drawing/2014/main" id="{0AAACB57-825F-481C-BB7F-3ADE9630C24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124074" y="5987424"/>
            <a:ext cx="6067928" cy="536448"/>
          </a:xfrm>
          <a:solidFill>
            <a:schemeClr val="bg1">
              <a:lumMod val="50000"/>
              <a:alpha val="60000"/>
            </a:schemeClr>
          </a:solidFill>
        </p:spPr>
        <p:txBody>
          <a:bodyPr anchor="ctr" anchorCtr="0">
            <a:noAutofit/>
          </a:bodyPr>
          <a:lstStyle>
            <a:lvl1pPr marL="0" indent="0" algn="ctr">
              <a:buNone/>
              <a:defRPr sz="1600" i="1"/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DC1C0F31-4767-42E0-A134-6EF558CB8A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5487" y="6585300"/>
            <a:ext cx="2542640" cy="245313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6647FF0-EABB-4EE1-8490-C38412C685F3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C2C277B7-5804-46D6-A820-0F79C6A58E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873" y="6585300"/>
            <a:ext cx="9048411" cy="245313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>
              <a:defRPr lang="en-US" sz="750">
                <a:solidFill>
                  <a:schemeClr val="tx2"/>
                </a:solidFill>
              </a:defRPr>
            </a:lvl1pPr>
          </a:lstStyle>
          <a:p>
            <a:r>
              <a:rPr lang="en-US"/>
              <a:t>© 2021 Boston Scientific Corporation or its affiliates. All rights reserved. PI-1170004-AA</a:t>
            </a:r>
          </a:p>
        </p:txBody>
      </p:sp>
    </p:spTree>
    <p:extLst>
      <p:ext uri="{BB962C8B-B14F-4D97-AF65-F5344CB8AC3E}">
        <p14:creationId xmlns:p14="http://schemas.microsoft.com/office/powerpoint/2010/main" val="42511126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o Singl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edia Placeholder 3">
            <a:extLst>
              <a:ext uri="{FF2B5EF4-FFF2-40B4-BE49-F238E27FC236}">
                <a16:creationId xmlns:a16="http://schemas.microsoft.com/office/drawing/2014/main" id="{AF110865-99E7-4F9C-8068-1AE27173E536}"/>
              </a:ext>
            </a:extLst>
          </p:cNvPr>
          <p:cNvSpPr>
            <a:spLocks noGrp="1"/>
          </p:cNvSpPr>
          <p:nvPr>
            <p:ph type="media" sz="quarter" idx="12"/>
          </p:nvPr>
        </p:nvSpPr>
        <p:spPr>
          <a:xfrm>
            <a:off x="0" y="1177636"/>
            <a:ext cx="12192000" cy="5336053"/>
          </a:xfrm>
        </p:spPr>
        <p:txBody>
          <a:bodyPr/>
          <a:lstStyle>
            <a:lvl1pPr marL="0" indent="0">
              <a:buNone/>
              <a:defRPr lang="en-US"/>
            </a:lvl1pPr>
          </a:lstStyle>
          <a:p>
            <a:r>
              <a:rPr lang="en-US"/>
              <a:t>Click icon to add media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585A1E-7C42-4EEC-8378-758E7360F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48CAFC-9689-442C-8B6A-A0F08AF251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5487" y="6585300"/>
            <a:ext cx="2542640" cy="245313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6647FF0-EABB-4EE1-8490-C38412C685F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B50D301-12AD-4FF6-A406-6EA161294F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873" y="6585300"/>
            <a:ext cx="9048411" cy="245313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>
              <a:defRPr lang="en-US" sz="750">
                <a:solidFill>
                  <a:schemeClr val="tx2"/>
                </a:solidFill>
              </a:defRPr>
            </a:lvl1pPr>
          </a:lstStyle>
          <a:p>
            <a:r>
              <a:rPr lang="en-US"/>
              <a:t>© 2021 Boston Scientific Corporation or its affiliates. All rights reserved. PI-1170004-AA</a:t>
            </a:r>
          </a:p>
        </p:txBody>
      </p:sp>
    </p:spTree>
    <p:extLst>
      <p:ext uri="{BB962C8B-B14F-4D97-AF65-F5344CB8AC3E}">
        <p14:creationId xmlns:p14="http://schemas.microsoft.com/office/powerpoint/2010/main" val="34406442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B0C95-3BAD-481F-83D8-590223E1D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A6E937-10BE-46FC-86F8-9E00FCE26D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5487" y="6585300"/>
            <a:ext cx="2542640" cy="245313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6647FF0-EABB-4EE1-8490-C38412C685F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71FB139D-472A-48A9-A59A-203DA140ED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873" y="6585300"/>
            <a:ext cx="9048411" cy="245313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>
              <a:defRPr lang="en-US" sz="750">
                <a:solidFill>
                  <a:schemeClr val="tx2"/>
                </a:solidFill>
              </a:defRPr>
            </a:lvl1pPr>
          </a:lstStyle>
          <a:p>
            <a:r>
              <a:rPr lang="en-US"/>
              <a:t>© 2021 Boston Scientific Corporation or its affiliates. All rights reserved. PI-1170004-AA</a:t>
            </a:r>
          </a:p>
        </p:txBody>
      </p:sp>
    </p:spTree>
    <p:extLst>
      <p:ext uri="{BB962C8B-B14F-4D97-AF65-F5344CB8AC3E}">
        <p14:creationId xmlns:p14="http://schemas.microsoft.com/office/powerpoint/2010/main" val="10123579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B21C3-4C8F-412E-A77C-4A3DC65923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F416A5-18E8-4ACF-AEB6-522A6F1AC4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25A63D-DEF1-4B78-9E14-A58F61B94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1D3A8-CA93-4BA9-9412-F6C777EA72A2}" type="datetime1">
              <a:rPr lang="en-US" smtClean="0"/>
              <a:t>11/4/2021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4C171B-0D0C-481A-AFE8-73119E139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2021 Boston Scientific Corporation or its affiliates. All rights reserved. PI-1170004-AA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F13127-61D2-4FC8-A737-E3C1EDC64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47FF0-EABB-4EE1-8490-C38412C68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677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ior Mood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9666431B-BADD-0C47-A0D2-DB563F80AEE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15"/>
            <a:ext cx="12192000" cy="68571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0A995FD-9659-4F40-BE67-3C663AE4B95C}"/>
              </a:ext>
            </a:extLst>
          </p:cNvPr>
          <p:cNvSpPr/>
          <p:nvPr userDrawn="1"/>
        </p:nvSpPr>
        <p:spPr>
          <a:xfrm>
            <a:off x="0" y="1022888"/>
            <a:ext cx="12192000" cy="55483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lt1">
                  <a:alpha val="40401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B1CA5E5-C274-5945-9AA3-E3B501B95924}"/>
              </a:ext>
            </a:extLst>
          </p:cNvPr>
          <p:cNvSpPr txBox="1"/>
          <p:nvPr userDrawn="1"/>
        </p:nvSpPr>
        <p:spPr>
          <a:xfrm>
            <a:off x="276957" y="6657946"/>
            <a:ext cx="62524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b="0" i="0" dirty="0">
                <a:solidFill>
                  <a:schemeClr val="bg1">
                    <a:lumMod val="75000"/>
                  </a:schemeClr>
                </a:solidFill>
                <a:latin typeface="Arial Nova Cond" panose="020B0506020202020204" pitchFamily="34" charset="0"/>
              </a:rPr>
              <a:t>© 2021 Boston Scientific Corporation or its affiliates. All rights reserved. PI-1100305-AA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957" y="1022887"/>
            <a:ext cx="11652249" cy="61472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2933" b="1" i="0">
                <a:solidFill>
                  <a:srgbClr val="1448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D08153-A1A0-2B4D-AB89-C0BC3AD3B17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77285" y="2499666"/>
            <a:ext cx="11652249" cy="3708519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defRPr sz="1867">
                <a:solidFill>
                  <a:srgbClr val="1448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10000"/>
              </a:lnSpc>
              <a:defRPr>
                <a:solidFill>
                  <a:srgbClr val="1448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10000"/>
              </a:lnSpc>
              <a:defRPr>
                <a:solidFill>
                  <a:srgbClr val="1448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10000"/>
              </a:lnSpc>
              <a:defRPr>
                <a:solidFill>
                  <a:srgbClr val="1448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10000"/>
              </a:lnSpc>
              <a:defRPr>
                <a:solidFill>
                  <a:srgbClr val="1448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C578F659-CA57-4843-993C-433011349E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7285" y="1731434"/>
            <a:ext cx="11652249" cy="68156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1867" i="1">
                <a:solidFill>
                  <a:srgbClr val="098E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71234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ior Clea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957" y="1022887"/>
            <a:ext cx="11652697" cy="61472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2933" b="1" i="0">
                <a:solidFill>
                  <a:srgbClr val="1448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38E7420-DE9B-0245-8689-5FC379F5B74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76955" y="2499666"/>
            <a:ext cx="5819044" cy="3733279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defRPr sz="1867">
                <a:solidFill>
                  <a:srgbClr val="1448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10000"/>
              </a:lnSpc>
              <a:defRPr>
                <a:solidFill>
                  <a:srgbClr val="1448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10000"/>
              </a:lnSpc>
              <a:defRPr>
                <a:solidFill>
                  <a:srgbClr val="1448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10000"/>
              </a:lnSpc>
              <a:defRPr>
                <a:solidFill>
                  <a:srgbClr val="1448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10000"/>
              </a:lnSpc>
              <a:defRPr>
                <a:solidFill>
                  <a:srgbClr val="1448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62BA4B4E-78A0-D44E-A02B-039B5F080F4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20367" y="2500304"/>
            <a:ext cx="5609167" cy="3733280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defRPr sz="1867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1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1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1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1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57B76062-7BF9-E943-957D-FA808BBC3E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7285" y="1731434"/>
            <a:ext cx="11652249" cy="68156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1867" i="1">
                <a:solidFill>
                  <a:srgbClr val="098E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7147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sonalized Mas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77194173-3E31-C74B-976A-24BB12FF6B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1606"/>
            <a:ext cx="12192000" cy="68571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7BB1D3D-1ECA-DE4B-A7A0-26304797126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877" y="1"/>
            <a:ext cx="6125712" cy="6888777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14459F-A6FB-8041-BF06-658A094EC7A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12291" y="1926702"/>
            <a:ext cx="3731683" cy="3414183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10000"/>
              </a:lnSpc>
              <a:buFontTx/>
              <a:buNone/>
              <a:defRPr sz="2667" b="1" i="0">
                <a:solidFill>
                  <a:srgbClr val="098E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3032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ersonalized Mas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77194173-3E31-C74B-976A-24BB12FF6B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1606"/>
            <a:ext cx="12192000" cy="685717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14459F-A6FB-8041-BF06-658A094EC7A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3158" y="2006001"/>
            <a:ext cx="5430148" cy="3414183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10000"/>
              </a:lnSpc>
              <a:buFontTx/>
              <a:buNone/>
              <a:defRPr sz="2667" b="1" i="0">
                <a:solidFill>
                  <a:srgbClr val="098E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42492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ingl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DC837D62-BF71-45E1-8D2B-0AC45B49A24E}"/>
              </a:ext>
            </a:extLst>
          </p:cNvPr>
          <p:cNvSpPr txBox="1"/>
          <p:nvPr/>
        </p:nvSpPr>
        <p:spPr>
          <a:xfrm>
            <a:off x="333638" y="605484"/>
            <a:ext cx="184731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16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D9599CD-51F1-4673-B70B-FABE6F55588B}"/>
              </a:ext>
            </a:extLst>
          </p:cNvPr>
          <p:cNvSpPr txBox="1"/>
          <p:nvPr/>
        </p:nvSpPr>
        <p:spPr>
          <a:xfrm>
            <a:off x="333638" y="605484"/>
            <a:ext cx="184731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160"/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32E5CBE5-22D5-4662-A178-5FA63D9E46C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67535" y="1452880"/>
            <a:ext cx="11258021" cy="4868015"/>
          </a:xfrm>
        </p:spPr>
        <p:txBody>
          <a:bodyPr/>
          <a:lstStyle>
            <a:lvl1pPr>
              <a:spcBef>
                <a:spcPts val="1500"/>
              </a:spcBef>
              <a:defRPr>
                <a:solidFill>
                  <a:schemeClr val="bg1"/>
                </a:solidFill>
              </a:defRPr>
            </a:lvl1pPr>
            <a:lvl2pPr marL="685674" indent="-228559">
              <a:spcBef>
                <a:spcPts val="1000"/>
              </a:spcBef>
              <a:buFont typeface="Century Gothic" panose="020B0502020202020204" pitchFamily="34" charset="0"/>
              <a:buChar char="–"/>
              <a:defRPr sz="2000">
                <a:solidFill>
                  <a:schemeClr val="bg1"/>
                </a:solidFill>
              </a:defRPr>
            </a:lvl2pPr>
            <a:lvl3pPr>
              <a:spcBef>
                <a:spcPts val="1000"/>
              </a:spcBef>
              <a:defRPr sz="1667">
                <a:solidFill>
                  <a:schemeClr val="bg1"/>
                </a:solidFill>
              </a:defRPr>
            </a:lvl3pPr>
            <a:lvl4pPr marL="1599904" indent="-228559">
              <a:spcBef>
                <a:spcPts val="500"/>
              </a:spcBef>
              <a:buFont typeface="Century Gothic" panose="020B0502020202020204" pitchFamily="34" charset="0"/>
              <a:buChar char="–"/>
              <a:defRPr sz="1500">
                <a:solidFill>
                  <a:schemeClr val="bg1"/>
                </a:solidFill>
              </a:defRPr>
            </a:lvl4pPr>
            <a:lvl5pPr>
              <a:spcBef>
                <a:spcPts val="500"/>
              </a:spcBef>
              <a:defRPr sz="1333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54840B3-490C-4265-936F-1191A5852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312B2AF-ACAC-4182-AAEB-9BA2FEE06D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5487" y="6585300"/>
            <a:ext cx="2542640" cy="245313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6647FF0-EABB-4EE1-8490-C38412C685F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DB1B311C-B911-4892-9A20-00D41E8FDC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873" y="6585300"/>
            <a:ext cx="9048411" cy="245313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>
              <a:defRPr lang="en-US" sz="750">
                <a:solidFill>
                  <a:schemeClr val="tx2"/>
                </a:solidFill>
              </a:defRPr>
            </a:lvl1pPr>
          </a:lstStyle>
          <a:p>
            <a:r>
              <a:rPr lang="en-US"/>
              <a:t>© 2021 Boston Scientific Corporation or its affiliates. All rights reserved. PI-1170004-AA</a:t>
            </a:r>
          </a:p>
        </p:txBody>
      </p:sp>
    </p:spTree>
    <p:extLst>
      <p:ext uri="{BB962C8B-B14F-4D97-AF65-F5344CB8AC3E}">
        <p14:creationId xmlns:p14="http://schemas.microsoft.com/office/powerpoint/2010/main" val="3829728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00FDF3E-E349-4454-A579-43D66FBE7E9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solidFill>
            <a:schemeClr val="tx1"/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Insert Picture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B0F1870-4475-4C8B-BB30-B09C5DE656E5}"/>
              </a:ext>
            </a:extLst>
          </p:cNvPr>
          <p:cNvSpPr/>
          <p:nvPr/>
        </p:nvSpPr>
        <p:spPr>
          <a:xfrm>
            <a:off x="0" y="3836953"/>
            <a:ext cx="12191999" cy="2660829"/>
          </a:xfrm>
          <a:custGeom>
            <a:avLst/>
            <a:gdLst>
              <a:gd name="connsiteX0" fmla="*/ 2543 w 12191999"/>
              <a:gd name="connsiteY0" fmla="*/ 0 h 2660829"/>
              <a:gd name="connsiteX1" fmla="*/ 12191999 w 12191999"/>
              <a:gd name="connsiteY1" fmla="*/ 0 h 2660829"/>
              <a:gd name="connsiteX2" fmla="*/ 12191999 w 12191999"/>
              <a:gd name="connsiteY2" fmla="*/ 2660829 h 2660829"/>
              <a:gd name="connsiteX3" fmla="*/ 0 w 12191999"/>
              <a:gd name="connsiteY3" fmla="*/ 2660829 h 2660829"/>
              <a:gd name="connsiteX4" fmla="*/ 0 w 12191999"/>
              <a:gd name="connsiteY4" fmla="*/ 2658062 h 2660829"/>
              <a:gd name="connsiteX5" fmla="*/ 1679768 w 12191999"/>
              <a:gd name="connsiteY5" fmla="*/ 1328025 h 2660829"/>
              <a:gd name="connsiteX6" fmla="*/ 2543 w 12191999"/>
              <a:gd name="connsiteY6" fmla="*/ 0 h 2660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1999" h="2660829">
                <a:moveTo>
                  <a:pt x="2543" y="0"/>
                </a:moveTo>
                <a:lnTo>
                  <a:pt x="12191999" y="0"/>
                </a:lnTo>
                <a:lnTo>
                  <a:pt x="12191999" y="2660829"/>
                </a:lnTo>
                <a:lnTo>
                  <a:pt x="0" y="2660829"/>
                </a:lnTo>
                <a:lnTo>
                  <a:pt x="0" y="2658062"/>
                </a:lnTo>
                <a:lnTo>
                  <a:pt x="1679768" y="1328025"/>
                </a:lnTo>
                <a:lnTo>
                  <a:pt x="2543" y="0"/>
                </a:lnTo>
                <a:close/>
              </a:path>
            </a:pathLst>
          </a:custGeo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A20490-2288-4E66-8F43-D7022AA157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47542" y="4436066"/>
            <a:ext cx="8879659" cy="755828"/>
          </a:xfrm>
        </p:spPr>
        <p:txBody>
          <a:bodyPr lIns="0" rIns="0" anchor="b" anchorCtr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D710D81-C346-4D96-B566-8AB35C14EA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47241" y="5291962"/>
            <a:ext cx="8880132" cy="755828"/>
          </a:xfrm>
        </p:spPr>
        <p:txBody>
          <a:bodyPr lIns="0" rIns="0" anchor="t" anchorCtr="0">
            <a:normAutofit/>
          </a:bodyPr>
          <a:lstStyle>
            <a:lvl1pPr marL="0" indent="0" algn="l">
              <a:buNone/>
              <a:defRPr lang="en-US" sz="2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96DA0C1-94C6-44D3-98CF-863D2E94379F}"/>
              </a:ext>
            </a:extLst>
          </p:cNvPr>
          <p:cNvSpPr/>
          <p:nvPr/>
        </p:nvSpPr>
        <p:spPr>
          <a:xfrm>
            <a:off x="-1" y="3834939"/>
            <a:ext cx="2544" cy="2660077"/>
          </a:xfrm>
          <a:custGeom>
            <a:avLst/>
            <a:gdLst>
              <a:gd name="connsiteX0" fmla="*/ 0 w 2544"/>
              <a:gd name="connsiteY0" fmla="*/ 0 h 2660077"/>
              <a:gd name="connsiteX1" fmla="*/ 2544 w 2544"/>
              <a:gd name="connsiteY1" fmla="*/ 2014 h 2660077"/>
              <a:gd name="connsiteX2" fmla="*/ 1 w 2544"/>
              <a:gd name="connsiteY2" fmla="*/ 2014 h 2660077"/>
              <a:gd name="connsiteX3" fmla="*/ 1 w 2544"/>
              <a:gd name="connsiteY3" fmla="*/ 2660076 h 2660077"/>
              <a:gd name="connsiteX4" fmla="*/ 0 w 2544"/>
              <a:gd name="connsiteY4" fmla="*/ 2660077 h 2660077"/>
              <a:gd name="connsiteX5" fmla="*/ 0 w 2544"/>
              <a:gd name="connsiteY5" fmla="*/ 0 h 2660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44" h="2660077">
                <a:moveTo>
                  <a:pt x="0" y="0"/>
                </a:moveTo>
                <a:lnTo>
                  <a:pt x="2544" y="2014"/>
                </a:lnTo>
                <a:lnTo>
                  <a:pt x="1" y="2014"/>
                </a:lnTo>
                <a:lnTo>
                  <a:pt x="1" y="2660076"/>
                </a:lnTo>
                <a:lnTo>
                  <a:pt x="0" y="26600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242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18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33.xml"/><Relationship Id="rId3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8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17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32.xml"/><Relationship Id="rId2" Type="http://schemas.openxmlformats.org/officeDocument/2006/relationships/slideLayout" Target="../slideLayouts/slideLayout9.xml"/><Relationship Id="rId16" Type="http://schemas.openxmlformats.org/officeDocument/2006/relationships/slideLayout" Target="../slideLayouts/slideLayout23.xml"/><Relationship Id="rId20" Type="http://schemas.openxmlformats.org/officeDocument/2006/relationships/slideLayout" Target="../slideLayouts/slideLayout27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24" Type="http://schemas.openxmlformats.org/officeDocument/2006/relationships/slideLayout" Target="../slideLayouts/slideLayout31.xml"/><Relationship Id="rId5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26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9.xml"/><Relationship Id="rId2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701947" y="6475832"/>
            <a:ext cx="39784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45D26C13-F0D3-47ED-963B-8C497237818C}" type="slidenum">
              <a:rPr lang="en-US" sz="90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pPr algn="r"/>
              <a:t>‹#›</a:t>
            </a:fld>
            <a:endParaRPr lang="en-US" sz="90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055219-5888-FD45-B07B-3F7B67905D03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15"/>
            <a:ext cx="12192000" cy="685717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95AB2AA-8664-4F4F-A503-991650FEAACA}"/>
              </a:ext>
            </a:extLst>
          </p:cNvPr>
          <p:cNvSpPr/>
          <p:nvPr userDrawn="1"/>
        </p:nvSpPr>
        <p:spPr>
          <a:xfrm>
            <a:off x="1" y="1022888"/>
            <a:ext cx="12192000" cy="55483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lt1">
                  <a:alpha val="40401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925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</p:sldLayoutIdLst>
  <p:hf sldNum="0" hdr="0" dt="0"/>
  <p:txStyles>
    <p:titleStyle>
      <a:lvl1pPr algn="ctr" defTabSz="914354" rtl="0" eaLnBrk="1" latinLnBrk="0" hangingPunct="1">
        <a:spcBef>
          <a:spcPct val="0"/>
        </a:spcBef>
        <a:buNone/>
        <a:defRPr lang="en-US" sz="2400" b="1" kern="1200" dirty="0">
          <a:solidFill>
            <a:srgbClr val="1F497D"/>
          </a:solidFill>
          <a:effectLst/>
          <a:latin typeface="Arial" pitchFamily="34" charset="0"/>
          <a:ea typeface="+mj-ea"/>
          <a:cs typeface="Arial" pitchFamily="34" charset="0"/>
        </a:defRPr>
      </a:lvl1pPr>
    </p:titleStyle>
    <p:bodyStyle>
      <a:lvl1pPr marL="236527" indent="-236527" algn="l" defTabSz="914354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•"/>
        <a:defRPr sz="2000" kern="1200">
          <a:solidFill>
            <a:srgbClr val="1F497D"/>
          </a:solidFill>
          <a:latin typeface="+mn-lt"/>
          <a:ea typeface="+mn-ea"/>
          <a:cs typeface="+mn-cs"/>
        </a:defRPr>
      </a:lvl1pPr>
      <a:lvl2pPr marL="693704" indent="-236527" algn="l" defTabSz="914354" rtl="0" eaLnBrk="1" latinLnBrk="0" hangingPunct="1">
        <a:lnSpc>
          <a:spcPct val="85000"/>
        </a:lnSpc>
        <a:spcBef>
          <a:spcPct val="20000"/>
        </a:spcBef>
        <a:buFont typeface="Arial" pitchFamily="34" charset="0"/>
        <a:buChar char="–"/>
        <a:defRPr sz="1800" kern="1200">
          <a:solidFill>
            <a:srgbClr val="1F497D"/>
          </a:solidFill>
          <a:latin typeface="+mn-lt"/>
          <a:ea typeface="+mn-ea"/>
          <a:cs typeface="+mn-cs"/>
        </a:defRPr>
      </a:lvl2pPr>
      <a:lvl3pPr marL="1087383" indent="-173030" algn="l" defTabSz="914354" rtl="0" eaLnBrk="1" latinLnBrk="0" hangingPunct="1">
        <a:lnSpc>
          <a:spcPct val="85000"/>
        </a:lnSpc>
        <a:spcBef>
          <a:spcPct val="20000"/>
        </a:spcBef>
        <a:buFont typeface="Arial" pitchFamily="34" charset="0"/>
        <a:buChar char="•"/>
        <a:defRPr sz="1600" kern="1200">
          <a:solidFill>
            <a:srgbClr val="1F497D"/>
          </a:solidFill>
          <a:latin typeface="+mn-lt"/>
          <a:ea typeface="+mn-ea"/>
          <a:cs typeface="+mn-cs"/>
        </a:defRPr>
      </a:lvl3pPr>
      <a:lvl4pPr marL="1544561" indent="-173030" algn="l" defTabSz="914354" rtl="0" eaLnBrk="1" latinLnBrk="0" hangingPunct="1">
        <a:lnSpc>
          <a:spcPct val="85000"/>
        </a:lnSpc>
        <a:spcBef>
          <a:spcPct val="20000"/>
        </a:spcBef>
        <a:buFont typeface="Arial" pitchFamily="34" charset="0"/>
        <a:buChar char="–"/>
        <a:defRPr sz="1400" kern="1200">
          <a:solidFill>
            <a:srgbClr val="1F497D"/>
          </a:solidFill>
          <a:latin typeface="+mn-lt"/>
          <a:ea typeface="+mn-ea"/>
          <a:cs typeface="+mn-cs"/>
        </a:defRPr>
      </a:lvl4pPr>
      <a:lvl5pPr marL="2001739" indent="-173030" algn="l" defTabSz="914354" rtl="0" eaLnBrk="1" latinLnBrk="0" hangingPunct="1">
        <a:lnSpc>
          <a:spcPct val="85000"/>
        </a:lnSpc>
        <a:spcBef>
          <a:spcPct val="20000"/>
        </a:spcBef>
        <a:buFont typeface="Arial" pitchFamily="34" charset="0"/>
        <a:buChar char="»"/>
        <a:defRPr sz="1400" kern="1200">
          <a:solidFill>
            <a:srgbClr val="1F497D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A5C457C-75FC-4ADF-AF65-1DCE7D5A2E70}"/>
              </a:ext>
            </a:extLst>
          </p:cNvPr>
          <p:cNvSpPr/>
          <p:nvPr/>
        </p:nvSpPr>
        <p:spPr>
          <a:xfrm>
            <a:off x="0" y="1182511"/>
            <a:ext cx="12192000" cy="5360529"/>
          </a:xfrm>
          <a:prstGeom prst="rect">
            <a:avLst/>
          </a:prstGeo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7A9A073-C08B-C94E-A8B3-73ABA59AC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446" y="160272"/>
            <a:ext cx="9795628" cy="888759"/>
          </a:xfrm>
          <a:prstGeom prst="rect">
            <a:avLst/>
          </a:prstGeom>
        </p:spPr>
        <p:txBody>
          <a:bodyPr vert="horz" lIns="0" tIns="45720" rIns="91440" bIns="45720" rtlCol="0" anchor="ctr" anchorCtr="0">
            <a:noAutofit/>
          </a:bodyPr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E9DDA0-74AF-864C-8FDB-6BD40DC6C7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6446" y="1523978"/>
            <a:ext cx="11259109" cy="47901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0D4912-AB3B-F848-86D4-74E9BFE87F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5487" y="6585300"/>
            <a:ext cx="2542640" cy="245313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6647FF0-EABB-4EE1-8490-C38412C685F3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3C9145B-7772-FD46-BF2E-AB2A0B4F8B32}"/>
              </a:ext>
            </a:extLst>
          </p:cNvPr>
          <p:cNvSpPr txBox="1"/>
          <p:nvPr/>
        </p:nvSpPr>
        <p:spPr>
          <a:xfrm>
            <a:off x="341589" y="605484"/>
            <a:ext cx="184731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16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EEF019-7782-43B8-B4A5-E5B115669F4F}"/>
              </a:ext>
            </a:extLst>
          </p:cNvPr>
          <p:cNvSpPr txBox="1"/>
          <p:nvPr/>
        </p:nvSpPr>
        <p:spPr>
          <a:xfrm>
            <a:off x="341589" y="605484"/>
            <a:ext cx="184731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16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1C253A-EF01-4CAF-8A0C-9FAB2A8FB0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873" y="6585300"/>
            <a:ext cx="9048411" cy="245313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>
              <a:defRPr lang="en-US" sz="750">
                <a:solidFill>
                  <a:schemeClr val="tx2"/>
                </a:solidFill>
              </a:defRPr>
            </a:lvl1pPr>
          </a:lstStyle>
          <a:p>
            <a:r>
              <a:rPr lang="en-US"/>
              <a:t>© 2021 Boston Scientific Corporation or its affiliates. All rights reserved. PI-1170004-AA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93FBC9A-4DD4-4B8B-B207-35012AEA7DAF}"/>
              </a:ext>
            </a:extLst>
          </p:cNvPr>
          <p:cNvSpPr/>
          <p:nvPr/>
        </p:nvSpPr>
        <p:spPr>
          <a:xfrm>
            <a:off x="0" y="1137920"/>
            <a:ext cx="12192000" cy="4572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4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6698320-2212-4F2B-AC10-7494433BB510}"/>
              </a:ext>
            </a:extLst>
          </p:cNvPr>
          <p:cNvSpPr/>
          <p:nvPr/>
        </p:nvSpPr>
        <p:spPr>
          <a:xfrm>
            <a:off x="0" y="6527800"/>
            <a:ext cx="12192000" cy="4572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4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447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</p:sldLayoutIdLst>
  <p:hf sldNum="0" hdr="0" dt="0"/>
  <p:txStyles>
    <p:titleStyle>
      <a:lvl1pPr algn="l" defTabSz="914232" rtl="0" eaLnBrk="1" latinLnBrk="0" hangingPunct="1">
        <a:lnSpc>
          <a:spcPct val="85000"/>
        </a:lnSpc>
        <a:spcBef>
          <a:spcPct val="0"/>
        </a:spcBef>
        <a:buNone/>
        <a:defRPr sz="3600" b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559" indent="-228559" algn="l" defTabSz="914232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685674" indent="-228559" algn="l" defTabSz="914232" rtl="0" eaLnBrk="1" latinLnBrk="0" hangingPunct="1">
        <a:lnSpc>
          <a:spcPct val="90000"/>
        </a:lnSpc>
        <a:spcBef>
          <a:spcPts val="1200"/>
        </a:spcBef>
        <a:buFont typeface="Century Gothic" panose="020B0502020202020204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2788" indent="-228559" algn="l" defTabSz="914232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599904" indent="-228559" algn="l" defTabSz="914232" rtl="0" eaLnBrk="1" latinLnBrk="0" hangingPunct="1">
        <a:lnSpc>
          <a:spcPct val="90000"/>
        </a:lnSpc>
        <a:spcBef>
          <a:spcPts val="600"/>
        </a:spcBef>
        <a:buFont typeface="Century Gothic" panose="020B0502020202020204" pitchFamily="34" charset="0"/>
        <a:buChar char="–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021" indent="-228559" algn="l" defTabSz="914232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135" indent="-228559" algn="l" defTabSz="9142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49" indent="-228559" algn="l" defTabSz="9142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67" indent="-228559" algn="l" defTabSz="9142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83" indent="-228559" algn="l" defTabSz="9142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6" algn="l" defTabSz="9142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32" algn="l" defTabSz="9142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45" algn="l" defTabSz="9142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63" algn="l" defTabSz="9142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79" algn="l" defTabSz="9142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92" algn="l" defTabSz="9142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08" algn="l" defTabSz="9142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25" algn="l" defTabSz="9142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00">
          <p15:clr>
            <a:srgbClr val="F26B43"/>
          </p15:clr>
        </p15:guide>
        <p15:guide id="2" pos="2940">
          <p15:clr>
            <a:srgbClr val="F26B43"/>
          </p15:clr>
        </p15:guide>
        <p15:guide id="3" pos="6400">
          <p15:clr>
            <a:srgbClr val="F26B43"/>
          </p15:clr>
        </p15:guide>
        <p15:guide id="5" orient="horz" pos="2160">
          <p15:clr>
            <a:srgbClr val="F26B43"/>
          </p15:clr>
        </p15:guide>
        <p15:guide id="6" pos="3528">
          <p15:clr>
            <a:srgbClr val="F26B43"/>
          </p15:clr>
        </p15:guide>
        <p15:guide id="7" pos="7680">
          <p15:clr>
            <a:srgbClr val="F26B43"/>
          </p15:clr>
        </p15:guide>
        <p15:guide id="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74C0F-7430-4F8F-8B7C-8A16B55723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88532"/>
            <a:ext cx="9144000" cy="2387600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HCC TheraSphere™     Y-90 Glass Microspheres Treatment Case Review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699AAA-EA66-4470-A818-3FD6683C24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68207"/>
            <a:ext cx="9144000" cy="1655762"/>
          </a:xfrm>
        </p:spPr>
        <p:txBody>
          <a:bodyPr/>
          <a:lstStyle/>
          <a:p>
            <a:r>
              <a:rPr lang="en-US"/>
              <a:t>Presented by: Dr. [Name]</a:t>
            </a:r>
          </a:p>
          <a:p>
            <a:r>
              <a:rPr lang="en-US"/>
              <a:t>[Specialty/ Department]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BBB4DC-1DB9-4ABF-B9AE-9DF760DFD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2021 Boston Scientific Corporation or its affiliates. All rights reserved. PI-1170004-AA</a:t>
            </a:r>
          </a:p>
        </p:txBody>
      </p:sp>
    </p:spTree>
    <p:extLst>
      <p:ext uri="{BB962C8B-B14F-4D97-AF65-F5344CB8AC3E}">
        <p14:creationId xmlns:p14="http://schemas.microsoft.com/office/powerpoint/2010/main" val="215363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29CDB9D-297C-43E1-BB91-00940DC7055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Initial disease presentation: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	[define current liver function and underlying disease]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	MELD: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	Child-Pugh: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	ECOG: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	Lesion size/area: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	Diagnosis made by: [imaging – li-rads, biopsy, etc.]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Prior treatment history: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	[define any prior or current treatments and/or biopsy findings]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Bloodwork: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	AFP =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	PIVKA =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	CMP =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DAF00DE-71EE-4B02-BFC4-637BDCC13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[Gender] , [Age] Patient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9F9221-8DDB-4E65-8842-D2B01CF305A0}"/>
              </a:ext>
            </a:extLst>
          </p:cNvPr>
          <p:cNvSpPr txBox="1"/>
          <p:nvPr/>
        </p:nvSpPr>
        <p:spPr>
          <a:xfrm>
            <a:off x="9810750" y="160272"/>
            <a:ext cx="2219325" cy="376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Case #1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8BFAA1-F33C-4CC4-AB7F-0EBF3CBE10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2021 Boston Scientific Corporation or its affiliates. All rights reserved. PI-1170004-AA</a:t>
            </a:r>
          </a:p>
        </p:txBody>
      </p:sp>
    </p:spTree>
    <p:extLst>
      <p:ext uri="{BB962C8B-B14F-4D97-AF65-F5344CB8AC3E}">
        <p14:creationId xmlns:p14="http://schemas.microsoft.com/office/powerpoint/2010/main" val="3818888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46B0817-01EF-4D80-9C36-27B3C4C956B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2337451"/>
            <a:ext cx="6067929" cy="3063494"/>
          </a:xfrm>
        </p:spPr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660893F8-6AE5-45FB-9C64-4CD21830871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24073" y="2337449"/>
            <a:ext cx="6067928" cy="3063494"/>
          </a:xfrm>
        </p:spPr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77DF164-CB59-4DFA-8DEE-557E80C7DBB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482" y="4862558"/>
            <a:ext cx="6067425" cy="546931"/>
          </a:xfrm>
        </p:spPr>
        <p:txBody>
          <a:bodyPr/>
          <a:lstStyle/>
          <a:p>
            <a:r>
              <a:rPr lang="en-US"/>
              <a:t>Pre-Treatment Baseline [MRI/CT] [timeframe/date]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8A9F8F0-19B9-479A-81AE-228AD70682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24072" y="4862558"/>
            <a:ext cx="6067929" cy="546931"/>
          </a:xfrm>
        </p:spPr>
        <p:txBody>
          <a:bodyPr/>
          <a:lstStyle/>
          <a:p>
            <a:r>
              <a:rPr lang="en-US"/>
              <a:t>Post-Treatment [timeframe]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147BA2C-1602-49D2-8FC0-24A8A6142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[Gender] , [Age] Patient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8ED0CE-BB85-4BA1-A144-70FC247F45E5}"/>
              </a:ext>
            </a:extLst>
          </p:cNvPr>
          <p:cNvSpPr txBox="1"/>
          <p:nvPr/>
        </p:nvSpPr>
        <p:spPr>
          <a:xfrm>
            <a:off x="9810750" y="160272"/>
            <a:ext cx="2219325" cy="376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Case #1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0EE3F0-C576-42CC-99B6-A62BA69995D8}"/>
              </a:ext>
            </a:extLst>
          </p:cNvPr>
          <p:cNvSpPr txBox="1"/>
          <p:nvPr/>
        </p:nvSpPr>
        <p:spPr>
          <a:xfrm>
            <a:off x="208746" y="1217560"/>
            <a:ext cx="114520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Treatment Intent:  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[bridge, downstage, leading to curative, resection, transplant, palliative, </a:t>
            </a:r>
            <a:r>
              <a:rPr lang="en-US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etc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]</a:t>
            </a:r>
          </a:p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Therapy Performed: 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Y-90, TheraSphere™          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Dose to Perfuse Liver Volume: 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[ ###gy   ]     </a:t>
            </a:r>
          </a:p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Date: 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[insert date of treatment]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076BAD8-E597-48F1-81F2-2E9F707282DF}"/>
              </a:ext>
            </a:extLst>
          </p:cNvPr>
          <p:cNvSpPr txBox="1"/>
          <p:nvPr/>
        </p:nvSpPr>
        <p:spPr>
          <a:xfrm>
            <a:off x="208746" y="5520803"/>
            <a:ext cx="114520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Results/Outcome: 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[</a:t>
            </a:r>
            <a:r>
              <a:rPr lang="en-US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summarize outcome, example: CR by localized </a:t>
            </a:r>
            <a:r>
              <a:rPr lang="en-US" i="1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mRECIST</a:t>
            </a:r>
            <a:r>
              <a:rPr lang="en-US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, the patient continued to have a complete response by localized </a:t>
            </a:r>
            <a:r>
              <a:rPr lang="en-US" i="1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mRECIST</a:t>
            </a:r>
            <a:r>
              <a:rPr lang="en-US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and partial response by RECIST with the treatment goal of downstaging to a transplant option met.]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999D5B2-05B8-452C-9F44-3CBE3C49FA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2021 Boston Scientific Corporation or its affiliates. All rights reserved. PI-1170004-AA</a:t>
            </a:r>
          </a:p>
        </p:txBody>
      </p:sp>
    </p:spTree>
    <p:extLst>
      <p:ext uri="{BB962C8B-B14F-4D97-AF65-F5344CB8AC3E}">
        <p14:creationId xmlns:p14="http://schemas.microsoft.com/office/powerpoint/2010/main" val="18090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DAF00DE-71EE-4B02-BFC4-637BDCC13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[Gender] , [Age] Patient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9F9221-8DDB-4E65-8842-D2B01CF305A0}"/>
              </a:ext>
            </a:extLst>
          </p:cNvPr>
          <p:cNvSpPr txBox="1"/>
          <p:nvPr/>
        </p:nvSpPr>
        <p:spPr>
          <a:xfrm>
            <a:off x="9810750" y="160272"/>
            <a:ext cx="2219325" cy="376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Case #2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3749E7AC-057A-41C2-A41C-DECDB7EB351E}"/>
              </a:ext>
            </a:extLst>
          </p:cNvPr>
          <p:cNvSpPr txBox="1">
            <a:spLocks/>
          </p:cNvSpPr>
          <p:nvPr/>
        </p:nvSpPr>
        <p:spPr>
          <a:xfrm>
            <a:off x="547937" y="1497703"/>
            <a:ext cx="11258021" cy="486801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559" indent="-228559" algn="l" defTabSz="914232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674" indent="-228559" algn="l" defTabSz="914232" rtl="0" eaLnBrk="1" latinLnBrk="0" hangingPunct="1">
              <a:lnSpc>
                <a:spcPct val="90000"/>
              </a:lnSpc>
              <a:spcBef>
                <a:spcPts val="1000"/>
              </a:spcBef>
              <a:buFont typeface="Century Gothic" panose="020B0502020202020204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2788" indent="-228559" algn="l" defTabSz="914232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67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599904" indent="-228559" algn="l" defTabSz="914232" rtl="0" eaLnBrk="1" latinLnBrk="0" hangingPunct="1">
              <a:lnSpc>
                <a:spcPct val="90000"/>
              </a:lnSpc>
              <a:spcBef>
                <a:spcPts val="500"/>
              </a:spcBef>
              <a:buFont typeface="Century Gothic" panose="020B0502020202020204" pitchFamily="34" charset="0"/>
              <a:buChar char="–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021" indent="-228559" algn="l" defTabSz="9142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333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135" indent="-228559" algn="l" defTabSz="9142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49" indent="-228559" algn="l" defTabSz="9142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367" indent="-228559" algn="l" defTabSz="9142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483" indent="-228559" algn="l" defTabSz="9142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Initial disease presentation: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/>
              <a:t>	[define current liver function and underlying disease]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/>
              <a:t>	MELD: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/>
              <a:t>	Child-Pugh: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/>
              <a:t>	ECOG: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/>
              <a:t>	Lesion size/area: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/>
              <a:t>	Diagnosis made by: [imaging – li-rads, biopsy, etc.]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Prior treatment history: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/>
              <a:t>	[define any prior or current treatments and/or biopsy findings]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Bloodwork: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/>
              <a:t>	AFP =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/>
              <a:t>	PIVKA =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/>
              <a:t>	CMP =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D19910A-A9DC-4AD1-AFEE-5A41580B1C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2021 Boston Scientific Corporation or its affiliates. All rights reserved. PI-1170004-AA</a:t>
            </a:r>
          </a:p>
        </p:txBody>
      </p:sp>
    </p:spTree>
    <p:extLst>
      <p:ext uri="{BB962C8B-B14F-4D97-AF65-F5344CB8AC3E}">
        <p14:creationId xmlns:p14="http://schemas.microsoft.com/office/powerpoint/2010/main" val="22266460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46B0817-01EF-4D80-9C36-27B3C4C956B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2337451"/>
            <a:ext cx="6067929" cy="3063494"/>
          </a:xfrm>
        </p:spPr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660893F8-6AE5-45FB-9C64-4CD21830871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24073" y="2337449"/>
            <a:ext cx="6067928" cy="3063494"/>
          </a:xfrm>
        </p:spPr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77DF164-CB59-4DFA-8DEE-557E80C7DBB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482" y="4862558"/>
            <a:ext cx="6067425" cy="546931"/>
          </a:xfrm>
        </p:spPr>
        <p:txBody>
          <a:bodyPr/>
          <a:lstStyle/>
          <a:p>
            <a:r>
              <a:rPr lang="en-US"/>
              <a:t>Pre-Treatment Baseline [MRI/CT] [timeframe/date]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8A9F8F0-19B9-479A-81AE-228AD70682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24072" y="4862558"/>
            <a:ext cx="6067929" cy="546931"/>
          </a:xfrm>
        </p:spPr>
        <p:txBody>
          <a:bodyPr/>
          <a:lstStyle/>
          <a:p>
            <a:r>
              <a:rPr lang="en-US"/>
              <a:t>Post-Treatment [timeframe]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147BA2C-1602-49D2-8FC0-24A8A6142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[Gender] , [Age] Patient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8ED0CE-BB85-4BA1-A144-70FC247F45E5}"/>
              </a:ext>
            </a:extLst>
          </p:cNvPr>
          <p:cNvSpPr txBox="1"/>
          <p:nvPr/>
        </p:nvSpPr>
        <p:spPr>
          <a:xfrm>
            <a:off x="9750929" y="160272"/>
            <a:ext cx="2219325" cy="376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Case #2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076BAD8-E597-48F1-81F2-2E9F707282DF}"/>
              </a:ext>
            </a:extLst>
          </p:cNvPr>
          <p:cNvSpPr txBox="1"/>
          <p:nvPr/>
        </p:nvSpPr>
        <p:spPr>
          <a:xfrm>
            <a:off x="208746" y="5520803"/>
            <a:ext cx="114520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Results/Outcome: 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[</a:t>
            </a:r>
            <a:r>
              <a:rPr lang="en-US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summarize outcome, example: CR by localized </a:t>
            </a:r>
            <a:r>
              <a:rPr lang="en-US" i="1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mRECIST</a:t>
            </a:r>
            <a:r>
              <a:rPr lang="en-US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, the patient continued to have a complete response by localized </a:t>
            </a:r>
            <a:r>
              <a:rPr lang="en-US" i="1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mRECIST</a:t>
            </a:r>
            <a:r>
              <a:rPr lang="en-US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and partial response by RECIST with the treatment goal of downstaging to a transplant option met.]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85F5040-67E9-4297-AC4E-2327D44B4A9E}"/>
              </a:ext>
            </a:extLst>
          </p:cNvPr>
          <p:cNvSpPr txBox="1"/>
          <p:nvPr/>
        </p:nvSpPr>
        <p:spPr>
          <a:xfrm>
            <a:off x="208746" y="1302805"/>
            <a:ext cx="114520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Treatment Intent:  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[bridge, downstage, leading to curative, resection, transplant, palliative, </a:t>
            </a:r>
            <a:r>
              <a:rPr lang="en-US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etc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]</a:t>
            </a:r>
          </a:p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Therapy Performed: 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Y-90, TheraSphere™          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Dose to Perfuse Liver Volume: 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[ ###gy   ]     </a:t>
            </a:r>
          </a:p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Date: 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[insert date of treatment]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C86997E-3AF9-4DF1-A1C2-EE42423269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2021 Boston Scientific Corporation or its affiliates. All rights reserved. PI-1170004-AA</a:t>
            </a:r>
          </a:p>
        </p:txBody>
      </p:sp>
    </p:spTree>
    <p:extLst>
      <p:ext uri="{BB962C8B-B14F-4D97-AF65-F5344CB8AC3E}">
        <p14:creationId xmlns:p14="http://schemas.microsoft.com/office/powerpoint/2010/main" val="13326631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DAF00DE-71EE-4B02-BFC4-637BDCC13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[Gender] , [Age] Patient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9F9221-8DDB-4E65-8842-D2B01CF305A0}"/>
              </a:ext>
            </a:extLst>
          </p:cNvPr>
          <p:cNvSpPr txBox="1"/>
          <p:nvPr/>
        </p:nvSpPr>
        <p:spPr>
          <a:xfrm>
            <a:off x="9810750" y="160272"/>
            <a:ext cx="2219325" cy="376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Case #3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450C7EA4-074F-460D-85F0-F6610DA6C5D3}"/>
              </a:ext>
            </a:extLst>
          </p:cNvPr>
          <p:cNvSpPr txBox="1">
            <a:spLocks/>
          </p:cNvSpPr>
          <p:nvPr/>
        </p:nvSpPr>
        <p:spPr>
          <a:xfrm>
            <a:off x="547937" y="1497703"/>
            <a:ext cx="11258021" cy="486801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559" indent="-228559" algn="l" defTabSz="914232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674" indent="-228559" algn="l" defTabSz="914232" rtl="0" eaLnBrk="1" latinLnBrk="0" hangingPunct="1">
              <a:lnSpc>
                <a:spcPct val="90000"/>
              </a:lnSpc>
              <a:spcBef>
                <a:spcPts val="1000"/>
              </a:spcBef>
              <a:buFont typeface="Century Gothic" panose="020B0502020202020204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2788" indent="-228559" algn="l" defTabSz="914232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67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599904" indent="-228559" algn="l" defTabSz="914232" rtl="0" eaLnBrk="1" latinLnBrk="0" hangingPunct="1">
              <a:lnSpc>
                <a:spcPct val="90000"/>
              </a:lnSpc>
              <a:spcBef>
                <a:spcPts val="500"/>
              </a:spcBef>
              <a:buFont typeface="Century Gothic" panose="020B0502020202020204" pitchFamily="34" charset="0"/>
              <a:buChar char="–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021" indent="-228559" algn="l" defTabSz="9142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333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135" indent="-228559" algn="l" defTabSz="9142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49" indent="-228559" algn="l" defTabSz="9142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367" indent="-228559" algn="l" defTabSz="9142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483" indent="-228559" algn="l" defTabSz="9142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Initial disease presentation: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/>
              <a:t>	[define current liver function and underlying disease]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/>
              <a:t>	MELD: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/>
              <a:t>	Child-Pugh: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/>
              <a:t>	ECOG: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/>
              <a:t>	Lesion size/area: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/>
              <a:t>	Diagnosis made by: [imaging – li-rads, biopsy, etc.]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Prior treatment history: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/>
              <a:t>	[define any prior or current treatments and/or biopsy findings]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Bloodwork: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/>
              <a:t>	AFP =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/>
              <a:t>	PIVKA =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/>
              <a:t>	CMP =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B6B63C9-011D-4177-82B7-77976A66FC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2021 Boston Scientific Corporation or its affiliates. All rights reserved. PI-1170004-AA</a:t>
            </a:r>
          </a:p>
        </p:txBody>
      </p:sp>
    </p:spTree>
    <p:extLst>
      <p:ext uri="{BB962C8B-B14F-4D97-AF65-F5344CB8AC3E}">
        <p14:creationId xmlns:p14="http://schemas.microsoft.com/office/powerpoint/2010/main" val="4751117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46B0817-01EF-4D80-9C36-27B3C4C956B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2337451"/>
            <a:ext cx="6067929" cy="3063494"/>
          </a:xfrm>
        </p:spPr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660893F8-6AE5-45FB-9C64-4CD21830871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24073" y="2337449"/>
            <a:ext cx="6067928" cy="3063494"/>
          </a:xfrm>
        </p:spPr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77DF164-CB59-4DFA-8DEE-557E80C7DBB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482" y="4862558"/>
            <a:ext cx="6067425" cy="546931"/>
          </a:xfrm>
        </p:spPr>
        <p:txBody>
          <a:bodyPr/>
          <a:lstStyle/>
          <a:p>
            <a:r>
              <a:rPr lang="en-US"/>
              <a:t>Pre-Treatment Baseline [MRI/CT] [timeframe/date]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8A9F8F0-19B9-479A-81AE-228AD70682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24072" y="4862558"/>
            <a:ext cx="6067929" cy="546931"/>
          </a:xfrm>
        </p:spPr>
        <p:txBody>
          <a:bodyPr/>
          <a:lstStyle/>
          <a:p>
            <a:r>
              <a:rPr lang="en-US"/>
              <a:t>Post-Treatment [timeframe]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147BA2C-1602-49D2-8FC0-24A8A6142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[Gender] , [Age] Patient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8ED0CE-BB85-4BA1-A144-70FC247F45E5}"/>
              </a:ext>
            </a:extLst>
          </p:cNvPr>
          <p:cNvSpPr txBox="1"/>
          <p:nvPr/>
        </p:nvSpPr>
        <p:spPr>
          <a:xfrm>
            <a:off x="9810750" y="160272"/>
            <a:ext cx="2219325" cy="376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Case #3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076BAD8-E597-48F1-81F2-2E9F707282DF}"/>
              </a:ext>
            </a:extLst>
          </p:cNvPr>
          <p:cNvSpPr txBox="1"/>
          <p:nvPr/>
        </p:nvSpPr>
        <p:spPr>
          <a:xfrm>
            <a:off x="208746" y="5520803"/>
            <a:ext cx="11452080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Results/Outcome: 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[</a:t>
            </a:r>
            <a:r>
              <a:rPr lang="en-US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summarize outcome, example: CR by localized </a:t>
            </a:r>
            <a:r>
              <a:rPr lang="en-US" i="1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mRECIST</a:t>
            </a:r>
            <a:r>
              <a:rPr lang="en-US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, the patient continued to have a complete response by localized </a:t>
            </a:r>
            <a:r>
              <a:rPr lang="en-US" i="1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mRECIST</a:t>
            </a:r>
            <a:r>
              <a:rPr lang="en-US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and partial response by RECIST with the treatment goal of downstaging to a transplant option met.]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D61E181-C96C-4890-BCC8-939EE8BEA43A}"/>
              </a:ext>
            </a:extLst>
          </p:cNvPr>
          <p:cNvSpPr txBox="1"/>
          <p:nvPr/>
        </p:nvSpPr>
        <p:spPr>
          <a:xfrm>
            <a:off x="208746" y="1302805"/>
            <a:ext cx="114520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Treatment Intent:  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[bridge, downstage, leading to curative, resection, transplant, palliative, </a:t>
            </a:r>
            <a:r>
              <a:rPr lang="en-US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etc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]</a:t>
            </a:r>
          </a:p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Therapy Performed: 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Y-90, TheraSphere™          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Dose to Perfuse Liver Volume: 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[ ###gy   ]     </a:t>
            </a:r>
          </a:p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Date: 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[insert date of treatment]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062C29F-F5FB-4C77-A504-4F6AC3B6D3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2021 Boston Scientific Corporation or its affiliates. All rights reserved. PI-1170004-AA</a:t>
            </a:r>
          </a:p>
        </p:txBody>
      </p:sp>
    </p:spTree>
    <p:extLst>
      <p:ext uri="{BB962C8B-B14F-4D97-AF65-F5344CB8AC3E}">
        <p14:creationId xmlns:p14="http://schemas.microsoft.com/office/powerpoint/2010/main" val="84169221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BostonScientific_PPT2_Template_10-2-12">
  <a:themeElements>
    <a:clrScheme name="Boston Scientific">
      <a:dk1>
        <a:srgbClr val="00467F"/>
      </a:dk1>
      <a:lt1>
        <a:sysClr val="window" lastClr="FFFFFF"/>
      </a:lt1>
      <a:dk2>
        <a:srgbClr val="00467F"/>
      </a:dk2>
      <a:lt2>
        <a:srgbClr val="FFFFFF"/>
      </a:lt2>
      <a:accent1>
        <a:srgbClr val="00467F"/>
      </a:accent1>
      <a:accent2>
        <a:srgbClr val="008ECD"/>
      </a:accent2>
      <a:accent3>
        <a:srgbClr val="317023"/>
      </a:accent3>
      <a:accent4>
        <a:srgbClr val="76B900"/>
      </a:accent4>
      <a:accent5>
        <a:srgbClr val="793249"/>
      </a:accent5>
      <a:accent6>
        <a:srgbClr val="6A737B"/>
      </a:accent6>
      <a:hlink>
        <a:srgbClr val="008ECD"/>
      </a:hlink>
      <a:folHlink>
        <a:srgbClr val="317023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SC Arrow Blu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SC Arrow Blue" id="{F0779829-8019-4844-8661-A98DEE68F484}" vid="{3EB71520-6268-41BB-9B85-F57260DD61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AC781E5F88A6544B39F51E8B51B864C" ma:contentTypeVersion="30" ma:contentTypeDescription="Create a new document." ma:contentTypeScope="" ma:versionID="d612e1f15fda18f1beb3a1421e786640">
  <xsd:schema xmlns:xsd="http://www.w3.org/2001/XMLSchema" xmlns:xs="http://www.w3.org/2001/XMLSchema" xmlns:p="http://schemas.microsoft.com/office/2006/metadata/properties" xmlns:ns2="24b43e37-2056-4ae1-a5ad-8309e5222a33" xmlns:ns3="d3f16e79-c0d8-4670-a735-e3068e0824d6" targetNamespace="http://schemas.microsoft.com/office/2006/metadata/properties" ma:root="true" ma:fieldsID="66bcf806b70f7701ba23a695fdf1b5a3" ns2:_="" ns3:_="">
    <xsd:import namespace="24b43e37-2056-4ae1-a5ad-8309e5222a33"/>
    <xsd:import namespace="d3f16e79-c0d8-4670-a735-e3068e0824d6"/>
    <xsd:element name="properties">
      <xsd:complexType>
        <xsd:sequence>
          <xsd:element name="documentManagement">
            <xsd:complexType>
              <xsd:all>
                <xsd:element ref="ns2:DocPath" minOccurs="0"/>
                <xsd:element ref="ns2:Tags" minOccurs="0"/>
                <xsd:element ref="ns2:Publish" minOccurs="0"/>
                <xsd:element ref="ns2:Division" minOccurs="0"/>
                <xsd:element ref="ns2:MediaServiceMetadata" minOccurs="0"/>
                <xsd:element ref="ns2:MediaServiceFastMetadata" minOccurs="0"/>
                <xsd:element ref="ns2:Start_x0020_Flow" minOccurs="0"/>
                <xsd:element ref="ns2:MediaServiceDateTaken" minOccurs="0"/>
                <xsd:element ref="ns2:_Flow_SignoffStatus" minOccurs="0"/>
                <xsd:element ref="ns2:Shareable" minOccurs="0"/>
                <xsd:element ref="ns2:MediaServiceAutoKeyPoints" minOccurs="0"/>
                <xsd:element ref="ns2:MediaServiceKeyPoints" minOccurs="0"/>
                <xsd:element ref="ns2:BackOrderRpt" minOccurs="0"/>
                <xsd:element ref="ns2:NewName" minOccurs="0"/>
                <xsd:element ref="ns3:SharedWithUsers" minOccurs="0"/>
                <xsd:element ref="ns3:SharedWithDetails" minOccurs="0"/>
                <xsd:element ref="ns2:PreventLoop" minOccurs="0"/>
                <xsd:element ref="ns2:Video_x0020_Manually_x0020_Loaded_x0020_to_x0020_Showpad_x003f_" minOccurs="0"/>
                <xsd:element ref="ns2:VideoComme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PINum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b43e37-2056-4ae1-a5ad-8309e5222a33" elementFormDefault="qualified">
    <xsd:import namespace="http://schemas.microsoft.com/office/2006/documentManagement/types"/>
    <xsd:import namespace="http://schemas.microsoft.com/office/infopath/2007/PartnerControls"/>
    <xsd:element name="DocPath" ma:index="8" nillable="true" ma:displayName="Document Path" ma:internalName="DocPath">
      <xsd:simpleType>
        <xsd:restriction base="dms:Text">
          <xsd:maxLength value="255"/>
        </xsd:restriction>
      </xsd:simpleType>
    </xsd:element>
    <xsd:element name="Tags" ma:index="9" nillable="true" ma:displayName="Tags" ma:internalName="Tags">
      <xsd:simpleType>
        <xsd:restriction base="dms:Text">
          <xsd:maxLength value="255"/>
        </xsd:restriction>
      </xsd:simpleType>
    </xsd:element>
    <xsd:element name="Publish" ma:index="10" nillable="true" ma:displayName="Publish" ma:default="Not published" ma:format="Dropdown" ma:internalName="Publish">
      <xsd:simpleType>
        <xsd:restriction base="dms:Choice">
          <xsd:enumeration value="Publish"/>
          <xsd:enumeration value="Not published"/>
        </xsd:restriction>
      </xsd:simpleType>
    </xsd:element>
    <xsd:element name="Division" ma:index="11" nillable="true" ma:displayName="Division" ma:default="PI" ma:internalName="Division">
      <xsd:simpleType>
        <xsd:restriction base="dms:Text">
          <xsd:maxLength value="255"/>
        </xsd:restriction>
      </xsd:simpleType>
    </xsd:element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Start_x0020_Flow" ma:index="14" nillable="true" ma:displayName="Start Flow" ma:internalName="Start_x0020_Flow">
      <xsd:simpleType>
        <xsd:restriction base="dms:Text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_Flow_SignoffStatus" ma:index="16" nillable="true" ma:displayName="Sign-off status" ma:internalName="Sign_x002d_off_x0020_status">
      <xsd:simpleType>
        <xsd:restriction base="dms:Text"/>
      </xsd:simpleType>
    </xsd:element>
    <xsd:element name="Shareable" ma:index="17" nillable="true" ma:displayName="Shareable" ma:default="1" ma:internalName="Shareable">
      <xsd:simpleType>
        <xsd:restriction base="dms:Boolean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BackOrderRpt" ma:index="20" nillable="true" ma:displayName="Backorder Report" ma:format="Dropdown" ma:internalName="BackOrderRpt">
      <xsd:simpleType>
        <xsd:restriction base="dms:Choice">
          <xsd:enumeration value="Yes"/>
          <xsd:enumeration value="No"/>
        </xsd:restriction>
      </xsd:simpleType>
    </xsd:element>
    <xsd:element name="NewName" ma:index="21" nillable="true" ma:displayName="NewName" ma:format="Dropdown" ma:internalName="NewName">
      <xsd:simpleType>
        <xsd:restriction base="dms:Text">
          <xsd:maxLength value="255"/>
        </xsd:restriction>
      </xsd:simpleType>
    </xsd:element>
    <xsd:element name="PreventLoop" ma:index="24" nillable="true" ma:displayName="PreventLoop" ma:default="0" ma:internalName="PreventLoop">
      <xsd:simpleType>
        <xsd:restriction base="dms:Boolean"/>
      </xsd:simpleType>
    </xsd:element>
    <xsd:element name="Video_x0020_Manually_x0020_Loaded_x0020_to_x0020_Showpad_x003f_" ma:index="25" nillable="true" ma:displayName="Manually Loaded to Showpad?" ma:default="0" ma:internalName="Video_x0020_Manually_x0020_Loaded_x0020_to_x0020_Showpad_x003f_">
      <xsd:simpleType>
        <xsd:restriction base="dms:Boolean"/>
      </xsd:simpleType>
    </xsd:element>
    <xsd:element name="VideoComments" ma:index="26" nillable="true" ma:displayName="Video Comments" ma:format="Dropdown" ma:internalName="VideoComments">
      <xsd:simpleType>
        <xsd:restriction base="dms:Text">
          <xsd:maxLength value="255"/>
        </xsd:restriction>
      </xsd:simpleType>
    </xsd:element>
    <xsd:element name="MediaServiceAutoTags" ma:index="27" nillable="true" ma:displayName="Tags" ma:internalName="MediaServiceAutoTags" ma:readOnly="true">
      <xsd:simpleType>
        <xsd:restriction base="dms:Text"/>
      </xsd:simpleType>
    </xsd:element>
    <xsd:element name="MediaServiceOCR" ma:index="2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0" nillable="true" ma:displayName="MediaServiceEventHashCode" ma:hidden="true" ma:internalName="MediaServiceEventHashCode" ma:readOnly="true">
      <xsd:simpleType>
        <xsd:restriction base="dms:Text"/>
      </xsd:simpleType>
    </xsd:element>
    <xsd:element name="PINum" ma:index="31" nillable="true" ma:displayName="PI Number" ma:internalName="PINum">
      <xsd:simpleType>
        <xsd:restriction base="dms:Text">
          <xsd:maxLength value="255"/>
        </xsd:restriction>
      </xsd:simpleType>
    </xsd:element>
    <xsd:element name="MediaLengthInSeconds" ma:index="32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f16e79-c0d8-4670-a735-e3068e0824d6" elementFormDefault="qualified">
    <xsd:import namespace="http://schemas.microsoft.com/office/2006/documentManagement/types"/>
    <xsd:import namespace="http://schemas.microsoft.com/office/infopath/2007/PartnerControls"/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ideoComments xmlns="24b43e37-2056-4ae1-a5ad-8309e5222a33" xsi:nil="true"/>
    <Shareable xmlns="24b43e37-2056-4ae1-a5ad-8309e5222a33">true</Shareable>
    <Division xmlns="24b43e37-2056-4ae1-a5ad-8309e5222a33">PI</Division>
    <PreventLoop xmlns="24b43e37-2056-4ae1-a5ad-8309e5222a33">true</PreventLoop>
    <PINum xmlns="24b43e37-2056-4ae1-a5ad-8309e5222a33">PI-1170004-AA</PINum>
    <BackOrderRpt xmlns="24b43e37-2056-4ae1-a5ad-8309e5222a33" xsi:nil="true"/>
    <_Flow_SignoffStatus xmlns="24b43e37-2056-4ae1-a5ad-8309e5222a33" xsi:nil="true"/>
    <DocPath xmlns="24b43e37-2056-4ae1-a5ad-8309e5222a33">Sales Materials/TheraSphere Therapy Awareness/Selling Materials/</DocPath>
    <Publish xmlns="24b43e37-2056-4ae1-a5ad-8309e5222a33">Publish</Publish>
    <Tags xmlns="24b43e37-2056-4ae1-a5ad-8309e5222a33">TheraSphere Therapy Awareness; Selling Materials;</Tags>
    <Start_x0020_Flow xmlns="24b43e37-2056-4ae1-a5ad-8309e5222a33" xsi:nil="true"/>
    <NewName xmlns="24b43e37-2056-4ae1-a5ad-8309e5222a33" xsi:nil="true"/>
    <Video_x0020_Manually_x0020_Loaded_x0020_to_x0020_Showpad_x003f_ xmlns="24b43e37-2056-4ae1-a5ad-8309e5222a33">false</Video_x0020_Manually_x0020_Loaded_x0020_to_x0020_Showpad_x003f_>
  </documentManagement>
</p:properties>
</file>

<file path=customXml/itemProps1.xml><?xml version="1.0" encoding="utf-8"?>
<ds:datastoreItem xmlns:ds="http://schemas.openxmlformats.org/officeDocument/2006/customXml" ds:itemID="{1FE808D1-707C-4F5F-8555-B63A613D91D6}"/>
</file>

<file path=customXml/itemProps2.xml><?xml version="1.0" encoding="utf-8"?>
<ds:datastoreItem xmlns:ds="http://schemas.openxmlformats.org/officeDocument/2006/customXml" ds:itemID="{B327A049-667F-4F9F-88AB-BF6AB2FFD7CC}"/>
</file>

<file path=customXml/itemProps3.xml><?xml version="1.0" encoding="utf-8"?>
<ds:datastoreItem xmlns:ds="http://schemas.openxmlformats.org/officeDocument/2006/customXml" ds:itemID="{D66B34D0-B410-477F-9686-497631FDCF5E}"/>
</file>

<file path=docProps/app.xml><?xml version="1.0" encoding="utf-8"?>
<Properties xmlns="http://schemas.openxmlformats.org/officeDocument/2006/extended-properties" xmlns:vt="http://schemas.openxmlformats.org/officeDocument/2006/docPropsVTypes">
  <Template>5 BSC Arrow Blue</Template>
  <TotalTime>7788</TotalTime>
  <Words>811</Words>
  <Application>Microsoft Office PowerPoint</Application>
  <PresentationFormat>Widescreen</PresentationFormat>
  <Paragraphs>107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Arial Nova Cond</vt:lpstr>
      <vt:lpstr>Calibri</vt:lpstr>
      <vt:lpstr>Century Gothic</vt:lpstr>
      <vt:lpstr>BostonScientific_PPT2_Template_10-2-12</vt:lpstr>
      <vt:lpstr>BSC Arrow Blue</vt:lpstr>
      <vt:lpstr>HCC TheraSphere™     Y-90 Glass Microspheres Treatment Case Review</vt:lpstr>
      <vt:lpstr>[Gender] , [Age] Patient</vt:lpstr>
      <vt:lpstr>[Gender] , [Age] Patient</vt:lpstr>
      <vt:lpstr>[Gender] , [Age] Patient</vt:lpstr>
      <vt:lpstr>[Gender] , [Age] Patient</vt:lpstr>
      <vt:lpstr>[Gender] , [Age] Patient</vt:lpstr>
      <vt:lpstr>[Gender] , [Age] Patient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Kuretsky, Tala</dc:creator>
  <cp:lastModifiedBy>Madich, Molly</cp:lastModifiedBy>
  <cp:revision>8</cp:revision>
  <dcterms:created xsi:type="dcterms:W3CDTF">2021-10-11T21:37:18Z</dcterms:created>
  <dcterms:modified xsi:type="dcterms:W3CDTF">2021-11-04T15:34:07Z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0x010100BAC781E5F88A6544B39F51E8B51B864C</vt:lpwstr>
  </property>
</Properties>
</file>