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</p:sldMasterIdLst>
  <p:notesMasterIdLst>
    <p:notesMasterId r:id="rId16"/>
  </p:notesMasterIdLst>
  <p:sldIdLst>
    <p:sldId id="256" r:id="rId5"/>
    <p:sldId id="271" r:id="rId6"/>
    <p:sldId id="272" r:id="rId7"/>
    <p:sldId id="273" r:id="rId8"/>
    <p:sldId id="279" r:id="rId9"/>
    <p:sldId id="280" r:id="rId10"/>
    <p:sldId id="277" r:id="rId11"/>
    <p:sldId id="278" r:id="rId12"/>
    <p:sldId id="282" r:id="rId13"/>
    <p:sldId id="281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245960-F2E5-4F53-8A1C-C06F686447D2}">
          <p14:sldIdLst>
            <p14:sldId id="256"/>
            <p14:sldId id="271"/>
            <p14:sldId id="272"/>
            <p14:sldId id="273"/>
            <p14:sldId id="279"/>
            <p14:sldId id="280"/>
            <p14:sldId id="277"/>
            <p14:sldId id="278"/>
          </p14:sldIdLst>
        </p14:section>
        <p14:section name="Back-up" id="{EDD9E4E0-0713-40A5-8FF1-A82E7CE45256}">
          <p14:sldIdLst>
            <p14:sldId id="282"/>
            <p14:sldId id="281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2E0D946-25FE-F53C-6E57-E57BF1AE8304}" name="Haddad, Mounia" initials="HM" userId="S::Mounia.Haddad@bsci.com::d0abca14-ab31-4cb5-aa4c-4433890e0df6" providerId="AD"/>
  <p188:author id="{57462AB7-AC48-D73C-DD80-2B196B5DDD84}" name="Weinberger, Emma" initials="WE" userId="S::Emma.Weinberger2@bsci.com::f967d2bd-94d6-4469-973b-d5b17e5935e2" providerId="AD"/>
  <p188:author id="{5C5468F0-9A16-BF75-362D-05EA6CA1E8A7}" name="Feeley, Marc" initials="FM" userId="S::Marc.Feeley@bsci.com::d5a64c27-613d-4fd4-b832-f3d70d0f320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eley, Marc" initials="FM" lastIdx="6" clrIdx="0">
    <p:extLst>
      <p:ext uri="{19B8F6BF-5375-455C-9EA6-DF929625EA0E}">
        <p15:presenceInfo xmlns:p15="http://schemas.microsoft.com/office/powerpoint/2012/main" userId="S::Marc.Feeley@bsci.com::d5a64c27-613d-4fd4-b832-f3d70d0f320b" providerId="AD"/>
      </p:ext>
    </p:extLst>
  </p:cmAuthor>
  <p:cmAuthor id="2" name="Zanon, Sarah" initials="ZS" lastIdx="6" clrIdx="1">
    <p:extLst>
      <p:ext uri="{19B8F6BF-5375-455C-9EA6-DF929625EA0E}">
        <p15:presenceInfo xmlns:p15="http://schemas.microsoft.com/office/powerpoint/2012/main" userId="S::Sarah.Zanon@bsci.com::e5779018-85ad-482b-8ada-f3b3eae450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C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881F16-3A23-4104-9A1A-A684C6699D13}" v="5" dt="2022-10-20T20:51:37.905"/>
    <p1510:client id="{8D7C7585-6B5C-49FA-82B5-861A7B833D1A}" v="10" dt="2022-10-20T13:04:43.6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None or trace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8960525471193"/>
                      <c:h val="0.227017847309840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328-4CC2-BF33-4F2B2D926B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0.78900000000000003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28-4CC2-BF33-4F2B2D926B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Mild</c:v>
                </c:pt>
              </c:strCache>
            </c:strRef>
          </c:tx>
          <c:spPr>
            <a:gradFill>
              <a:gsLst>
                <a:gs pos="0">
                  <a:schemeClr val="accent2">
                    <a:alpha val="65000"/>
                  </a:schemeClr>
                </a:gs>
                <a:gs pos="99000">
                  <a:schemeClr val="accent2"/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47796916420683"/>
                      <c:h val="0.227017847309840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328-4CC2-BF33-4F2B2D926B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28-4CC2-BF33-4F2B2D926BA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Moderate or severe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28-4CC2-BF33-4F2B2D926BA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47419264"/>
        <c:axId val="1879810592"/>
      </c:barChart>
      <c:catAx>
        <c:axId val="1847419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79810592"/>
        <c:crosses val="autoZero"/>
        <c:auto val="1"/>
        <c:lblAlgn val="ctr"/>
        <c:lblOffset val="100"/>
        <c:noMultiLvlLbl val="0"/>
      </c:catAx>
      <c:valAx>
        <c:axId val="187981059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84741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None or trace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8960525471193"/>
                      <c:h val="0.227017847309840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B64-4D14-B208-437FD45DFA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0.66500000000000004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64-4D14-B208-437FD45DFA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Mild</c:v>
                </c:pt>
              </c:strCache>
            </c:strRef>
          </c:tx>
          <c:spPr>
            <a:gradFill>
              <a:gsLst>
                <a:gs pos="0">
                  <a:schemeClr val="accent2">
                    <a:alpha val="65000"/>
                  </a:schemeClr>
                </a:gs>
                <a:gs pos="99000">
                  <a:schemeClr val="accent2"/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56158584078936"/>
                      <c:h val="0.227017847309840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B64-4D14-B208-437FD45DFA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0.32800000000000001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64-4D14-B208-437FD45DFA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Moderate or severe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64-4D14-B208-437FD45DFAA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47419264"/>
        <c:axId val="1879810592"/>
      </c:barChart>
      <c:catAx>
        <c:axId val="1847419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79810592"/>
        <c:crosses val="autoZero"/>
        <c:auto val="1"/>
        <c:lblAlgn val="ctr"/>
        <c:lblOffset val="100"/>
        <c:noMultiLvlLbl val="0"/>
      </c:catAx>
      <c:valAx>
        <c:axId val="187981059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84741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20000"/>
                <a:lumOff val="80000"/>
              </a:schemeClr>
            </a:soli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chemeClr val="accent1"/>
                  </a:gs>
                  <a:gs pos="99000">
                    <a:schemeClr val="accent6"/>
                  </a:gs>
                </a:gsLst>
                <a:lin ang="18600000" scaled="0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1A-46C9-B5FD-77F0D4E2F602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D1A-46C9-B5FD-77F0D4E2F602}"/>
              </c:ext>
            </c:extLst>
          </c:dPt>
          <c:dPt>
            <c:idx val="2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D1A-46C9-B5FD-77F0D4E2F602}"/>
              </c:ext>
            </c:extLst>
          </c:dPt>
          <c:dPt>
            <c:idx val="3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D1A-46C9-B5FD-77F0D4E2F602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2.3E-2</c:v>
                </c:pt>
                <c:pt idx="1">
                  <c:v>0.97699999999999998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D1A-46C9-B5FD-77F0D4E2F6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20000"/>
                <a:lumOff val="8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C7-47F1-8919-3B80A8D7A52A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C7-47F1-8919-3B80A8D7A52A}"/>
              </c:ext>
            </c:extLst>
          </c:dPt>
          <c:dPt>
            <c:idx val="2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C7-47F1-8919-3B80A8D7A52A}"/>
              </c:ext>
            </c:extLst>
          </c:dPt>
          <c:dPt>
            <c:idx val="3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AC7-47F1-8919-3B80A8D7A52A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0.155</c:v>
                </c:pt>
                <c:pt idx="1">
                  <c:v>0.97699999999999998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AC7-47F1-8919-3B80A8D7A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7BC95-08A7-4B70-AEAC-2D6A6106191E}" type="datetimeFigureOut">
              <a:rPr lang="en-IE" smtClean="0"/>
              <a:t>02/11/2022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8EBC0-8F40-4AC3-9DFA-625257AAA1E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7500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[DELIVERY NOTES]</a:t>
            </a:r>
          </a:p>
          <a:p>
            <a:endParaRPr lang="en-IE" sz="1800" b="1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IE" sz="1800" b="1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ACURATE </a:t>
            </a:r>
            <a:r>
              <a:rPr lang="en-IE" sz="1800" b="1" i="1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neo2 </a:t>
            </a:r>
            <a:r>
              <a:rPr lang="en-IE" sz="1800" b="1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maintains key features of the ACURATE Platform: </a:t>
            </a:r>
          </a:p>
          <a:p>
            <a:pPr algn="l"/>
            <a:endParaRPr lang="en-IE" sz="18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14F iSLEEVE Introducer compatible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Self-expanding nitinol frame with porcine pericardium leaflets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Supra-annular positioning; two-step top-down deployment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Treats annuli from 21 mm to 27 mm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Sizes S –23 mm, M –25 mm, L –27 mm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IE" sz="18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IE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Includes the </a:t>
            </a:r>
            <a:r>
              <a:rPr lang="en-IE" sz="1800" b="1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ACURATE </a:t>
            </a:r>
            <a:r>
              <a:rPr lang="en-IE" sz="1800" b="1" i="1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neo2 </a:t>
            </a:r>
            <a:r>
              <a:rPr lang="en-US" sz="18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Active </a:t>
            </a:r>
            <a:r>
              <a:rPr lang="en-US" sz="1800" b="1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PVseal</a:t>
            </a:r>
            <a:r>
              <a:rPr lang="en-US" sz="1800" b="1" baseline="300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TM</a:t>
            </a:r>
            <a:r>
              <a:rPr lang="en-IE" sz="1800" b="1" i="0" u="none" strike="noStrike" baseline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Technology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minimize moderate/severe PVL and overall burden of paravalvular leak and </a:t>
            </a:r>
            <a:r>
              <a:rPr lang="en-US" sz="18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Radiopaque Positioning Marker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placement accuracy</a:t>
            </a:r>
            <a:endParaRPr lang="en-IE" sz="18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IE" i="0"/>
          </a:p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8EBC0-8F40-4AC3-9DFA-625257AAA1EA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4035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[DELIVERY NOTES]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Outcomes from a German multicenter comparison of the ACURATE </a:t>
            </a:r>
            <a:r>
              <a:rPr lang="en-US" sz="12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neo2</a:t>
            </a: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SAPIEN 3 Ultra TAVR valves were presented by Dr Won-</a:t>
            </a:r>
            <a:r>
              <a:rPr lang="en-US" sz="12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Keun</a:t>
            </a: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Kim from the </a:t>
            </a:r>
            <a:r>
              <a:rPr lang="en-US" sz="12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Kerckhoff</a:t>
            </a: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Klinik</a:t>
            </a: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(Bad Nauheim, Germany) at the </a:t>
            </a:r>
            <a:r>
              <a:rPr lang="en-US" sz="12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EuroPCR</a:t>
            </a: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Congress 2022.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direct head-to-head comparison of the 2nd generation ACURATE </a:t>
            </a:r>
            <a:r>
              <a:rPr lang="en-US" sz="12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neo2</a:t>
            </a: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4th generation SAPIEN 3 Ultra valves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This study enrolled all eligible patients for both devices from respective commercial availability. SAPIEN 3 Ultra was CE marked November 2018 and ACURATE </a:t>
            </a:r>
            <a:r>
              <a:rPr lang="en-US" sz="1200" i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neo2</a:t>
            </a:r>
            <a:r>
              <a:rPr lang="en-US" sz="120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was CE marked April 2020 &amp; commercialized September 2020.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inclusion of all patients treated in this extended time period allows for improved validity of the analysis. </a:t>
            </a:r>
            <a:endParaRPr lang="en-US" sz="18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8EBC0-8F40-4AC3-9DFA-625257AAA1EA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1699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IE" sz="1200" b="1" kern="12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Delivery Notes: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IE" sz="1200" b="1" kern="120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/>
              <a:t>After 1:1 matching, the only significant difference seen in baseline characteristics is mean annulus diameter.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IE" sz="1200" b="1" kern="120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8EBC0-8F40-4AC3-9DFA-625257AAA1EA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0255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b="1"/>
              <a:t>Delivery Notes:</a:t>
            </a:r>
          </a:p>
          <a:p>
            <a:endParaRPr lang="en-IE" b="1"/>
          </a:p>
          <a:p>
            <a:pPr marL="342900" marR="0" lvl="0" indent="-34290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is the 1</a:t>
            </a:r>
            <a:r>
              <a:rPr lang="en-US" sz="1100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direct head-to-head comparative study of the 2</a:t>
            </a:r>
            <a:r>
              <a:rPr lang="en-US" sz="1100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nd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generation ACURATE </a:t>
            </a:r>
            <a:r>
              <a:rPr lang="en-US" sz="11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neo2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4</a:t>
            </a:r>
            <a:r>
              <a:rPr lang="en-US" sz="1100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generation SAPIEN 3 Ultra valves, demonstrating favorable ACURATE </a:t>
            </a:r>
            <a:r>
              <a:rPr lang="en-US" sz="11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neo2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outcomes:</a:t>
            </a:r>
            <a:endParaRPr lang="en-US" sz="12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marR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2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marR="0" lvl="1" indent="-28575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Paravalvular Leak: 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rate of echocardiogram assessed moderate to severe PVL was low and similar for both THVs (0.6% vs. 1.1%, p=0.723). ACURATE </a:t>
            </a:r>
            <a:r>
              <a:rPr lang="en-US" sz="11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neo2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recorded 32.8% mild and 66.5% none PVL rates</a:t>
            </a:r>
            <a:r>
              <a:rPr lang="en-US" sz="1100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2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914400" marR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</a:pPr>
            <a:r>
              <a:rPr lang="en-US" sz="11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2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marR="0" lvl="1" indent="-28575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Gradients: 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ACURATE </a:t>
            </a:r>
            <a:r>
              <a:rPr lang="en-US" sz="11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neo2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demonstrated significantly lower mean gradients (9±4 vs 13±4 mmHg; p&lt;0.001), and a lower rate of elevated (≥20mmHg) gradients (2.4% vs 7.7%; p&lt;0.001) and significantly larger Indexed Effective Orifice Area (</a:t>
            </a:r>
            <a:r>
              <a:rPr lang="en-US" sz="11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iEOAs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(0.92cm</a:t>
            </a:r>
            <a:r>
              <a:rPr lang="en-US" sz="1100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[0.79, 1.05] vs. 0.78 cm</a:t>
            </a:r>
            <a:r>
              <a:rPr lang="en-US" sz="1100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[0.67, 0.91]; p&lt;0.001)</a:t>
            </a:r>
            <a:r>
              <a:rPr lang="en-US" sz="11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‡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This translated into a significantly lower rate of severe prosthesis-patient mismatch (2.9% vs 15.0%; p&lt;0.001</a:t>
            </a:r>
            <a:r>
              <a:rPr lang="en-US" sz="11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‡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and a superior device success rate (91.9% vs. 85%; p=0.001) for ACURATE </a:t>
            </a:r>
            <a:r>
              <a:rPr lang="en-US" sz="11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neo2</a:t>
            </a:r>
            <a:r>
              <a:rPr lang="en-US" sz="1100" i="1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n-US" sz="12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1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</a:t>
            </a:r>
            <a:endParaRPr lang="en-US" sz="12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marR="0" lvl="1" indent="-28575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Permanent Pacemaker Implantation: 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30-day new permanent pacemaker implantation rate was low and similar for both THVs (8.1% vs 10.3%; p=0.289)*</a:t>
            </a:r>
            <a:r>
              <a:rPr lang="en-US" sz="1100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2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914400" marR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</a:pPr>
            <a:r>
              <a:rPr lang="en-US" sz="11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2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marR="0" lvl="1" indent="-28575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In-Hospital &amp; 30-day Events: 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Rates of in-hospital and 30-day events were overall low, and comparable between both THVs</a:t>
            </a:r>
            <a:r>
              <a:rPr lang="en-US" sz="1100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2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lvl="1" indent="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None/>
            </a:pPr>
            <a:endParaRPr lang="en-IE" b="0"/>
          </a:p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8EBC0-8F40-4AC3-9DFA-625257AAA1EA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0061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b="1"/>
              <a:t>Delivery Notes:</a:t>
            </a:r>
          </a:p>
          <a:p>
            <a:endParaRPr lang="en-IE" b="1"/>
          </a:p>
          <a:p>
            <a:pPr marL="342900" marR="0" lvl="0" indent="-34290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is the 1</a:t>
            </a:r>
            <a:r>
              <a:rPr lang="en-US" sz="1100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direct head-to-head comparative study of the 2</a:t>
            </a:r>
            <a:r>
              <a:rPr lang="en-US" sz="1100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nd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generation ACURATE </a:t>
            </a:r>
            <a:r>
              <a:rPr lang="en-US" sz="11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neo2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4</a:t>
            </a:r>
            <a:r>
              <a:rPr lang="en-US" sz="1100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generation SAPIEN 3 Ultra valves, demonstrating favorable ACURATE </a:t>
            </a:r>
            <a:r>
              <a:rPr lang="en-US" sz="11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neo2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outcomes:</a:t>
            </a:r>
            <a:endParaRPr lang="en-US" sz="12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marR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2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marR="0" lvl="1" indent="-28575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Paravalvular Leak: 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rate of echocardiogram assessed moderate to severe PVL was low and similar for both THVs (0.6% vs. 1.1%, p=0.723). ACURATE </a:t>
            </a:r>
            <a:r>
              <a:rPr lang="en-US" sz="11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neo2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recorded 32.8% mild and 66.5% none PVL rates</a:t>
            </a:r>
            <a:r>
              <a:rPr lang="en-US" sz="1100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2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914400" marR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</a:pPr>
            <a:r>
              <a:rPr lang="en-US" sz="11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2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marR="0" lvl="1" indent="-28575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Gradients: 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ACURATE </a:t>
            </a:r>
            <a:r>
              <a:rPr lang="en-US" sz="11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neo2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demonstrated significantly lower mean gradients (9±4 vs 13±4 mmHg; p&lt;0.001), and a lower rate of elevated (≥20mmHg) gradients (2.4% vs 7.7%; p&lt;0.001) and significantly larger Indexed Effective Orifice Area (</a:t>
            </a:r>
            <a:r>
              <a:rPr lang="en-US" sz="11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iEOAs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(0.92cm</a:t>
            </a:r>
            <a:r>
              <a:rPr lang="en-US" sz="1100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[0.79, 1.05] vs. 0.78 cm</a:t>
            </a:r>
            <a:r>
              <a:rPr lang="en-US" sz="1100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[0.67, 0.91]; p&lt;0.001)</a:t>
            </a:r>
            <a:r>
              <a:rPr lang="en-US" sz="11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‡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This translated into a significantly lower rate of severe prosthesis-patient mismatch (2.9% vs 15.0%; p&lt;0.001</a:t>
            </a:r>
            <a:r>
              <a:rPr lang="en-US" sz="11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‡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and a superior device success rate (91.9% vs. 85%; p=0.001) for ACURATE </a:t>
            </a:r>
            <a:r>
              <a:rPr lang="en-US" sz="11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neo2</a:t>
            </a:r>
            <a:r>
              <a:rPr lang="en-US" sz="1100" i="1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n-US" sz="12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1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</a:t>
            </a:r>
            <a:endParaRPr lang="en-US" sz="12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marR="0" lvl="1" indent="-28575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Permanent Pacemaker Implantation: 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30-day new permanent pacemaker implantation rate was low and similar for both THVs (8.1% vs 10.3%; p=0.289)*</a:t>
            </a:r>
            <a:r>
              <a:rPr lang="en-US" sz="1100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2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914400" marR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</a:pPr>
            <a:r>
              <a:rPr lang="en-US" sz="11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2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marR="0" lvl="1" indent="-28575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In-Hospital &amp; 30-day Events: 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Rates of in-hospital and 30-day events were overall low, and comparable between both THVs</a:t>
            </a:r>
            <a:r>
              <a:rPr lang="en-US" sz="1100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2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8EBC0-8F40-4AC3-9DFA-625257AAA1EA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6058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b="1"/>
              <a:t>Delivery Notes:</a:t>
            </a:r>
          </a:p>
          <a:p>
            <a:endParaRPr lang="en-IE" b="1"/>
          </a:p>
          <a:p>
            <a:pPr marL="342900" marR="0" lvl="0" indent="-34290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is the 1</a:t>
            </a:r>
            <a:r>
              <a:rPr lang="en-US" sz="1100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direct head-to-head comparative study of the 2</a:t>
            </a:r>
            <a:r>
              <a:rPr lang="en-US" sz="1100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nd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generation ACURATE </a:t>
            </a:r>
            <a:r>
              <a:rPr lang="en-US" sz="11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neo2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4</a:t>
            </a:r>
            <a:r>
              <a:rPr lang="en-US" sz="1100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generation SAPIEN 3 Ultra valves, demonstrating favorable ACURATE </a:t>
            </a:r>
            <a:r>
              <a:rPr lang="en-US" sz="11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neo2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outcomes:</a:t>
            </a:r>
            <a:endParaRPr lang="en-US" sz="12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marR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2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marR="0" lvl="1" indent="-28575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Paravalvular Leak: 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rate of echocardiogram assessed moderate to severe PVL was low and similar for both THVs (0.6% vs. 1.1%, p=0.723). ACURATE </a:t>
            </a:r>
            <a:r>
              <a:rPr lang="en-US" sz="11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neo2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recorded 32.8% mild and 66.5% none PVL rates</a:t>
            </a:r>
            <a:r>
              <a:rPr lang="en-US" sz="1100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2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914400" marR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</a:pPr>
            <a:r>
              <a:rPr lang="en-US" sz="11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2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marR="0" lvl="1" indent="-28575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Gradients: 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ACURATE </a:t>
            </a:r>
            <a:r>
              <a:rPr lang="en-US" sz="11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neo2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demonstrated significantly lower mean gradients (9±4 vs 13±4 mmHg; p&lt;0.001), and a lower rate of elevated (≥20mmHg) gradients (2.4% vs 7.7%; p&lt;0.001) and significantly larger Indexed Effective Orifice Area (</a:t>
            </a:r>
            <a:r>
              <a:rPr lang="en-US" sz="11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iEOAs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(0.92cm</a:t>
            </a:r>
            <a:r>
              <a:rPr lang="en-US" sz="1100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[0.79, 1.05] vs. 0.78 cm</a:t>
            </a:r>
            <a:r>
              <a:rPr lang="en-US" sz="1100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[0.67, 0.91]; p&lt;0.001)</a:t>
            </a:r>
            <a:r>
              <a:rPr lang="en-US" sz="11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‡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This translated into a significantly lower rate of severe prosthesis-patient mismatch (2.9% vs 15.0%; p&lt;0.001</a:t>
            </a:r>
            <a:r>
              <a:rPr lang="en-US" sz="11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‡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and a superior device success rate (91.9% vs. 85%; p=0.001) for ACURATE </a:t>
            </a:r>
            <a:r>
              <a:rPr lang="en-US" sz="11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neo2</a:t>
            </a:r>
            <a:r>
              <a:rPr lang="en-US" sz="1100" i="1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n-US" sz="12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1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</a:t>
            </a:r>
            <a:endParaRPr lang="en-US" sz="12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marR="0" lvl="1" indent="-28575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Permanent Pacemaker Implantation: 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30-day new permanent pacemaker implantation rate was low and similar for both THVs (8.1% vs 10.3%; p=0.289)*</a:t>
            </a:r>
            <a:r>
              <a:rPr lang="en-US" sz="1100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2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914400" marR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</a:pPr>
            <a:r>
              <a:rPr lang="en-US" sz="11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2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marR="0" lvl="1" indent="-28575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In-Hospital &amp; 30-day Events: 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Rates of in-hospital and 30-day events were overall low, and comparable between both THVs</a:t>
            </a:r>
            <a:r>
              <a:rPr lang="en-US" sz="1100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2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8EBC0-8F40-4AC3-9DFA-625257AAA1EA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65933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8EBC0-8F40-4AC3-9DFA-625257AAA1EA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56466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IE" sz="1200" b="1" kern="12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Delivery Notes: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IE" sz="1200" b="1" kern="120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/>
              <a:t>After 1:1 matching, the only significant difference seen in baseline characteristics is mean annulus diameter.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IE" sz="1200" b="1" kern="120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8EBC0-8F40-4AC3-9DFA-625257AAA1EA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3305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b="1"/>
              <a:t>Delivery Notes:</a:t>
            </a:r>
          </a:p>
          <a:p>
            <a:endParaRPr lang="en-IE" b="1"/>
          </a:p>
          <a:p>
            <a:pPr marL="342900" marR="0" lvl="0" indent="-34290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is the 1</a:t>
            </a:r>
            <a:r>
              <a:rPr lang="en-US" sz="1100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direct head-to-head comparative study of the 2</a:t>
            </a:r>
            <a:r>
              <a:rPr lang="en-US" sz="1100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nd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generation ACURATE </a:t>
            </a:r>
            <a:r>
              <a:rPr lang="en-US" sz="11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neo2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4</a:t>
            </a:r>
            <a:r>
              <a:rPr lang="en-US" sz="1100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generation SAPIEN 3 Ultra valves, demonstrating favorable ACURATE </a:t>
            </a:r>
            <a:r>
              <a:rPr lang="en-US" sz="11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neo2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outcomes:</a:t>
            </a:r>
            <a:endParaRPr lang="en-US" sz="12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marR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2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marR="0" lvl="1" indent="-28575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Paravalvular Leak: 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rate of echocardiogram assessed moderate to severe PVL was low and similar for both THVs (0.6% vs. 1.1%, p=0.723). ACURATE </a:t>
            </a:r>
            <a:r>
              <a:rPr lang="en-US" sz="11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neo2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recorded 32.8% mild and 66.5% none PVL rates</a:t>
            </a:r>
            <a:r>
              <a:rPr lang="en-US" sz="1100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2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914400" marR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</a:pPr>
            <a:r>
              <a:rPr lang="en-US" sz="11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2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marR="0" lvl="1" indent="-28575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Gradients: 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ACURATE </a:t>
            </a:r>
            <a:r>
              <a:rPr lang="en-US" sz="11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neo2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demonstrated significantly lower mean gradients (9±4 vs 13±4 mmHg; p&lt;0.001), and a lower rate of elevated (≥20mmHg) gradients (2.4% vs 7.7%; p&lt;0.001) and significantly larger Indexed Effective Orifice Area (</a:t>
            </a:r>
            <a:r>
              <a:rPr lang="en-US" sz="11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iEOAs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(0.92cm</a:t>
            </a:r>
            <a:r>
              <a:rPr lang="en-US" sz="1100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[0.79, 1.05] vs. 0.78 cm</a:t>
            </a:r>
            <a:r>
              <a:rPr lang="en-US" sz="1100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[0.67, 0.91]; p&lt;0.001)</a:t>
            </a:r>
            <a:r>
              <a:rPr lang="en-US" sz="11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‡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This translated into a significantly lower rate of severe prosthesis-patient mismatch (2.9% vs 15.0%; p&lt;0.001</a:t>
            </a:r>
            <a:r>
              <a:rPr lang="en-US" sz="11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‡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and a superior device success rate (91.9% vs. 85%; p=0.001) for ACURATE </a:t>
            </a:r>
            <a:r>
              <a:rPr lang="en-US" sz="11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neo2</a:t>
            </a:r>
            <a:r>
              <a:rPr lang="en-US" sz="1100" i="1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n-US" sz="12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1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</a:t>
            </a:r>
            <a:endParaRPr lang="en-US" sz="12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marR="0" lvl="1" indent="-28575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Permanent Pacemaker Implantation: 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30-day new permanent pacemaker implantation rate was low and similar for both THVs (8.1% vs 10.3%; p=0.289)*</a:t>
            </a:r>
            <a:r>
              <a:rPr lang="en-US" sz="1100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2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914400" marR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</a:pPr>
            <a:r>
              <a:rPr lang="en-US" sz="11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2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marR="0" lvl="1" indent="-28575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In-Hospital &amp; 30-day Events: 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Rates of in-hospital and 30-day events were overall low, and comparable between both THVs</a:t>
            </a:r>
            <a:r>
              <a:rPr lang="en-US" sz="1100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2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lvl="1" indent="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None/>
            </a:pPr>
            <a:endParaRPr lang="en-IE" b="0"/>
          </a:p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8EBC0-8F40-4AC3-9DFA-625257AAA1EA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974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CURATE-neo2-ppt-backgroun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BSC_wtag_541blue.png" descr="BSC_wtag_541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9825" y="285473"/>
            <a:ext cx="1875368" cy="816875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1771936" y="4587544"/>
            <a:ext cx="9167621" cy="7558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accent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71595" y="5443439"/>
            <a:ext cx="9168109" cy="7888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SzTx/>
              <a:buFontTx/>
              <a:buNone/>
              <a:defRPr>
                <a:solidFill>
                  <a:schemeClr val="tx1"/>
                </a:solidFill>
              </a:defRPr>
            </a:lvl1pPr>
            <a:lvl2pPr marL="457115" indent="0">
              <a:spcBef>
                <a:spcPts val="0"/>
              </a:spcBef>
              <a:buFontTx/>
              <a:buNone/>
              <a:defRPr>
                <a:solidFill>
                  <a:schemeClr val="accent5">
                    <a:lumOff val="-9999"/>
                  </a:schemeClr>
                </a:solidFill>
              </a:defRPr>
            </a:lvl2pPr>
            <a:lvl3pPr>
              <a:spcBef>
                <a:spcPts val="0"/>
              </a:spcBef>
              <a:buFontTx/>
              <a:defRPr>
                <a:solidFill>
                  <a:schemeClr val="accent5">
                    <a:lumOff val="-9999"/>
                  </a:schemeClr>
                </a:solidFill>
              </a:defRPr>
            </a:lvl3pPr>
            <a:lvl4pPr>
              <a:spcBef>
                <a:spcPts val="0"/>
              </a:spcBef>
              <a:buFontTx/>
              <a:defRPr>
                <a:solidFill>
                  <a:schemeClr val="accent5">
                    <a:lumOff val="-9999"/>
                  </a:schemeClr>
                </a:solidFill>
              </a:defRPr>
            </a:lvl4pPr>
            <a:lvl5pPr>
              <a:spcBef>
                <a:spcPts val="0"/>
              </a:spcBef>
              <a:buFontTx/>
              <a:defRPr>
                <a:solidFill>
                  <a:schemeClr val="accent5">
                    <a:lumOff val="-9999"/>
                  </a:schemeClr>
                </a:solidFill>
              </a:defRPr>
            </a:lvl5pPr>
          </a:lstStyle>
          <a:p>
            <a:r>
              <a:t>Body Level One</a:t>
            </a:r>
          </a:p>
        </p:txBody>
      </p:sp>
      <p:pic>
        <p:nvPicPr>
          <p:cNvPr id="27" name="ACURATE_neo2_AVS_word_art_blue.png" descr="ACURATE_neo2_AVS_word_art_blu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944" y="6440534"/>
            <a:ext cx="1875368" cy="369924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CAUTION: In Europe, the ACURTE neo2 Aortic Valve System is CE-marked. Approved for physician use only. In the USA, the ACURATE neo2 Valve is an Investigational Device and restricted under federal law to investigational use only. Product(s) shown for info"/>
          <p:cNvSpPr txBox="1"/>
          <p:nvPr/>
        </p:nvSpPr>
        <p:spPr>
          <a:xfrm>
            <a:off x="165917" y="6510080"/>
            <a:ext cx="9440935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© 2022 Boston Scientific Corporation or its affiliates. </a:t>
            </a:r>
            <a:r>
              <a:rPr lang="en-IE" sz="9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SH</a:t>
            </a:r>
            <a:r>
              <a:rPr lang="en-IE" sz="9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-</a:t>
            </a:r>
            <a:r>
              <a:rPr lang="en-IE" sz="9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1169701-AC   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Graphic 2" descr="Graphic 2">
            <a:extLst>
              <a:ext uri="{FF2B5EF4-FFF2-40B4-BE49-F238E27FC236}">
                <a16:creationId xmlns:a16="http://schemas.microsoft.com/office/drawing/2014/main" id="{F0E151F7-4031-806B-1368-96545D1E3FA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992" y="4598717"/>
            <a:ext cx="797354" cy="5980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traight Connector 4">
            <a:extLst>
              <a:ext uri="{FF2B5EF4-FFF2-40B4-BE49-F238E27FC236}">
                <a16:creationId xmlns:a16="http://schemas.microsoft.com/office/drawing/2014/main" id="{55E1BC52-5896-3EC9-48BE-38BFC1E10466}"/>
              </a:ext>
            </a:extLst>
          </p:cNvPr>
          <p:cNvSpPr/>
          <p:nvPr userDrawn="1"/>
        </p:nvSpPr>
        <p:spPr>
          <a:xfrm>
            <a:off x="1431515" y="4452077"/>
            <a:ext cx="1" cy="891296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20C2C7F5-87B0-ED0F-EA67-C048FADB815C}"/>
              </a:ext>
            </a:extLst>
          </p:cNvPr>
          <p:cNvSpPr/>
          <p:nvPr userDrawn="1"/>
        </p:nvSpPr>
        <p:spPr>
          <a:xfrm>
            <a:off x="0" y="6320466"/>
            <a:ext cx="12192000" cy="45720"/>
          </a:xfrm>
          <a:prstGeom prst="rect">
            <a:avLst/>
          </a:prstGeom>
          <a:gradFill>
            <a:gsLst>
              <a:gs pos="243">
                <a:srgbClr val="004680"/>
              </a:gs>
              <a:gs pos="48176">
                <a:schemeClr val="accent1"/>
              </a:gs>
              <a:gs pos="100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547737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 Conten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raphic 11" descr="Graphic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11" y="256743"/>
            <a:ext cx="1252611" cy="42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8" y="229790"/>
            <a:ext cx="659243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Straight Connector 16"/>
          <p:cNvSpPr/>
          <p:nvPr/>
        </p:nvSpPr>
        <p:spPr>
          <a:xfrm flipH="1">
            <a:off x="1012024" y="225546"/>
            <a:ext cx="1" cy="502920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24576" y="1437233"/>
            <a:ext cx="3757538" cy="4535285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1600"/>
            </a:lvl1pPr>
            <a:lvl2pPr marL="700911" indent="-243796">
              <a:spcBef>
                <a:spcPts val="1500"/>
              </a:spcBef>
              <a:defRPr sz="1600"/>
            </a:lvl2pPr>
            <a:lvl3pPr marL="1195532" indent="-281303">
              <a:spcBef>
                <a:spcPts val="1500"/>
              </a:spcBef>
              <a:defRPr sz="1600"/>
            </a:lvl3pPr>
            <a:lvl4pPr marL="1703794" indent="-332449">
              <a:spcBef>
                <a:spcPts val="1500"/>
              </a:spcBef>
              <a:defRPr sz="1600"/>
            </a:lvl4pPr>
            <a:lvl5pPr marL="2194156" indent="-365694">
              <a:spcBef>
                <a:spcPts val="1500"/>
              </a:spcBef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7" name="Title Text"/>
          <p:cNvSpPr txBox="1">
            <a:spLocks noGrp="1"/>
          </p:cNvSpPr>
          <p:nvPr>
            <p:ph type="title"/>
          </p:nvPr>
        </p:nvSpPr>
        <p:spPr>
          <a:xfrm>
            <a:off x="1178011" y="205621"/>
            <a:ext cx="9269201" cy="5662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19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243">
                <a:srgbClr val="004680"/>
              </a:gs>
              <a:gs pos="48176">
                <a:schemeClr val="accent1"/>
              </a:gs>
              <a:gs pos="99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  <p:sp>
        <p:nvSpPr>
          <p:cNvPr id="220" name="©2022 Boston Scientific Corporation or its affiliates. All rights reserved."/>
          <p:cNvSpPr txBox="1"/>
          <p:nvPr/>
        </p:nvSpPr>
        <p:spPr>
          <a:xfrm>
            <a:off x="245292" y="6627552"/>
            <a:ext cx="944093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900">
                <a:solidFill>
                  <a:srgbClr val="B4B9BD"/>
                </a:solidFill>
              </a:defRPr>
            </a:lvl1pPr>
          </a:lstStyle>
          <a:p>
            <a:r>
              <a:t>©2022 Boston Scientific Corporation or its affiliates. All rights reserved.</a:t>
            </a:r>
          </a:p>
        </p:txBody>
      </p:sp>
      <p:sp>
        <p:nvSpPr>
          <p:cNvPr id="221" name="Rectangle"/>
          <p:cNvSpPr txBox="1"/>
          <p:nvPr/>
        </p:nvSpPr>
        <p:spPr>
          <a:xfrm>
            <a:off x="245292" y="6111574"/>
            <a:ext cx="11461579" cy="4247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/>
          <a:lstStyle/>
          <a:p>
            <a:pPr>
              <a:defRPr sz="900">
                <a:solidFill>
                  <a:srgbClr val="535353"/>
                </a:solidFill>
              </a:defRPr>
            </a:pPr>
            <a:endParaRPr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8AC1177D-4D96-1F36-7444-F45A45D46746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259914" y="6118129"/>
            <a:ext cx="11461579" cy="42473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marL="0" indent="0" defTabSz="914253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00">
                <a:solidFill>
                  <a:srgbClr val="535353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104589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 Content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raphic 11" descr="Graphic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11" y="256743"/>
            <a:ext cx="1252611" cy="42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8" y="229790"/>
            <a:ext cx="659243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traight Connector 16"/>
          <p:cNvSpPr/>
          <p:nvPr/>
        </p:nvSpPr>
        <p:spPr>
          <a:xfrm flipH="1">
            <a:off x="1012024" y="225546"/>
            <a:ext cx="1" cy="502920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24576" y="1500733"/>
            <a:ext cx="3757538" cy="4473681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1600"/>
            </a:lvl1pPr>
            <a:lvl2pPr marL="700911" indent="-243796">
              <a:spcBef>
                <a:spcPts val="1500"/>
              </a:spcBef>
              <a:defRPr sz="1600"/>
            </a:lvl2pPr>
            <a:lvl3pPr marL="1195532" indent="-281303">
              <a:spcBef>
                <a:spcPts val="1500"/>
              </a:spcBef>
              <a:defRPr sz="1600"/>
            </a:lvl3pPr>
            <a:lvl4pPr marL="1703794" indent="-332449">
              <a:spcBef>
                <a:spcPts val="1500"/>
              </a:spcBef>
              <a:defRPr sz="1600"/>
            </a:lvl4pPr>
            <a:lvl5pPr marL="2194156" indent="-365694">
              <a:spcBef>
                <a:spcPts val="1500"/>
              </a:spcBef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2" name="Title Text"/>
          <p:cNvSpPr txBox="1">
            <a:spLocks noGrp="1"/>
          </p:cNvSpPr>
          <p:nvPr>
            <p:ph type="title"/>
          </p:nvPr>
        </p:nvSpPr>
        <p:spPr>
          <a:xfrm>
            <a:off x="1178011" y="205621"/>
            <a:ext cx="9269201" cy="5662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33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1178010" y="760967"/>
            <a:ext cx="9084066" cy="424734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lnSpc>
                <a:spcPct val="85000"/>
              </a:lnSpc>
              <a:buSzTx/>
              <a:buFontTx/>
              <a:buNone/>
              <a:defRPr b="1"/>
            </a:pPr>
            <a:endParaRPr/>
          </a:p>
        </p:txBody>
      </p:sp>
      <p:sp>
        <p:nvSpPr>
          <p:cNvPr id="2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35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243">
                <a:srgbClr val="004680"/>
              </a:gs>
              <a:gs pos="48176">
                <a:schemeClr val="accent1"/>
              </a:gs>
              <a:gs pos="100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  <p:sp>
        <p:nvSpPr>
          <p:cNvPr id="236" name="©2022 Boston Scientific Corporation or its affiliates. All rights reserved."/>
          <p:cNvSpPr txBox="1"/>
          <p:nvPr/>
        </p:nvSpPr>
        <p:spPr>
          <a:xfrm>
            <a:off x="245292" y="6627552"/>
            <a:ext cx="944093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900">
                <a:solidFill>
                  <a:srgbClr val="B4B9BD"/>
                </a:solidFill>
              </a:defRPr>
            </a:lvl1pPr>
          </a:lstStyle>
          <a:p>
            <a:r>
              <a:t>©2022 Boston Scientific Corporation or its affiliates. All rights reserved.</a:t>
            </a:r>
          </a:p>
        </p:txBody>
      </p:sp>
      <p:sp>
        <p:nvSpPr>
          <p:cNvPr id="237" name="Rectangle"/>
          <p:cNvSpPr txBox="1"/>
          <p:nvPr/>
        </p:nvSpPr>
        <p:spPr>
          <a:xfrm>
            <a:off x="245292" y="6111574"/>
            <a:ext cx="11461579" cy="4247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/>
          <a:lstStyle/>
          <a:p>
            <a:pPr>
              <a:defRPr sz="900">
                <a:solidFill>
                  <a:srgbClr val="535353"/>
                </a:solidFill>
              </a:defRPr>
            </a:pPr>
            <a:endParaRPr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C12C4FEB-8EB8-9484-86E6-DC98F5FFF357}"/>
              </a:ext>
            </a:extLst>
          </p:cNvPr>
          <p:cNvSpPr txBox="1">
            <a:spLocks noGrp="1"/>
          </p:cNvSpPr>
          <p:nvPr>
            <p:ph type="body" sz="quarter" idx="22"/>
          </p:nvPr>
        </p:nvSpPr>
        <p:spPr>
          <a:xfrm>
            <a:off x="259914" y="6118129"/>
            <a:ext cx="11461579" cy="42473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marL="0" indent="0" defTabSz="914253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00">
                <a:solidFill>
                  <a:srgbClr val="535353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413608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 Conten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raphic 11" descr="Graphic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11" y="256743"/>
            <a:ext cx="1252611" cy="42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8" y="229790"/>
            <a:ext cx="659243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Straight Connector 16"/>
          <p:cNvSpPr/>
          <p:nvPr/>
        </p:nvSpPr>
        <p:spPr>
          <a:xfrm flipH="1">
            <a:off x="1012024" y="225546"/>
            <a:ext cx="1" cy="502920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45788" y="1500733"/>
            <a:ext cx="2755320" cy="4386931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1600"/>
            </a:lvl1pPr>
            <a:lvl2pPr marL="700911" indent="-243796">
              <a:spcBef>
                <a:spcPts val="1500"/>
              </a:spcBef>
              <a:defRPr sz="1600"/>
            </a:lvl2pPr>
            <a:lvl3pPr marL="1130641" indent="-216542">
              <a:spcBef>
                <a:spcPts val="1500"/>
              </a:spcBef>
              <a:defRPr sz="1600"/>
            </a:lvl3pPr>
            <a:lvl4pPr marL="1703794" indent="-332449">
              <a:spcBef>
                <a:spcPts val="1500"/>
              </a:spcBef>
              <a:defRPr sz="1600"/>
            </a:lvl4pPr>
            <a:lvl5pPr marL="2194156" indent="-365694">
              <a:spcBef>
                <a:spcPts val="1500"/>
              </a:spcBef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8" name="Title Text"/>
          <p:cNvSpPr txBox="1">
            <a:spLocks noGrp="1"/>
          </p:cNvSpPr>
          <p:nvPr>
            <p:ph type="title"/>
          </p:nvPr>
        </p:nvSpPr>
        <p:spPr>
          <a:xfrm>
            <a:off x="1178011" y="205621"/>
            <a:ext cx="9269201" cy="5662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50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243">
                <a:srgbClr val="004680"/>
              </a:gs>
              <a:gs pos="48176">
                <a:schemeClr val="accent1"/>
              </a:gs>
              <a:gs pos="100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  <p:sp>
        <p:nvSpPr>
          <p:cNvPr id="251" name="©2022 Boston Scientific Corporation or its affiliates. All rights reserved."/>
          <p:cNvSpPr txBox="1"/>
          <p:nvPr/>
        </p:nvSpPr>
        <p:spPr>
          <a:xfrm>
            <a:off x="245292" y="6627552"/>
            <a:ext cx="944093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900">
                <a:solidFill>
                  <a:srgbClr val="B4B9BD"/>
                </a:solidFill>
              </a:defRPr>
            </a:lvl1pPr>
          </a:lstStyle>
          <a:p>
            <a:r>
              <a:t>©2022 Boston Scientific Corporation or its affiliates. All rights reserved.</a:t>
            </a:r>
          </a:p>
        </p:txBody>
      </p:sp>
      <p:sp>
        <p:nvSpPr>
          <p:cNvPr id="252" name="Rectangle"/>
          <p:cNvSpPr txBox="1"/>
          <p:nvPr/>
        </p:nvSpPr>
        <p:spPr>
          <a:xfrm>
            <a:off x="245292" y="6111574"/>
            <a:ext cx="11461579" cy="4247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/>
          <a:lstStyle/>
          <a:p>
            <a:pPr>
              <a:defRPr sz="900">
                <a:solidFill>
                  <a:srgbClr val="535353"/>
                </a:solidFill>
              </a:defRPr>
            </a:pPr>
            <a:endParaRPr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C8428EA5-D68B-6F9C-FED4-2D0A8B75680D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259914" y="6118129"/>
            <a:ext cx="11461579" cy="42473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marL="0" indent="0" defTabSz="914253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00">
                <a:solidFill>
                  <a:srgbClr val="535353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105262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 Content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raphic 11" descr="Graphic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11" y="256743"/>
            <a:ext cx="1252611" cy="42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8" y="229790"/>
            <a:ext cx="659243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traight Connector 16"/>
          <p:cNvSpPr/>
          <p:nvPr/>
        </p:nvSpPr>
        <p:spPr>
          <a:xfrm flipH="1">
            <a:off x="1012024" y="225546"/>
            <a:ext cx="1" cy="502920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45788" y="1500734"/>
            <a:ext cx="2755320" cy="438037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1600"/>
            </a:lvl1pPr>
            <a:lvl2pPr marL="700911" indent="-243796">
              <a:spcBef>
                <a:spcPts val="1500"/>
              </a:spcBef>
              <a:defRPr sz="1600"/>
            </a:lvl2pPr>
            <a:lvl3pPr marL="1130641" indent="-216542">
              <a:spcBef>
                <a:spcPts val="1500"/>
              </a:spcBef>
              <a:defRPr sz="1600"/>
            </a:lvl3pPr>
            <a:lvl4pPr marL="1703794" indent="-332449">
              <a:spcBef>
                <a:spcPts val="1500"/>
              </a:spcBef>
              <a:defRPr sz="1600"/>
            </a:lvl4pPr>
            <a:lvl5pPr marL="2194156" indent="-365694">
              <a:spcBef>
                <a:spcPts val="1500"/>
              </a:spcBef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3" name="Title Text"/>
          <p:cNvSpPr txBox="1">
            <a:spLocks noGrp="1"/>
          </p:cNvSpPr>
          <p:nvPr>
            <p:ph type="title"/>
          </p:nvPr>
        </p:nvSpPr>
        <p:spPr>
          <a:xfrm>
            <a:off x="1178011" y="205621"/>
            <a:ext cx="9269201" cy="5662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64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1178010" y="760967"/>
            <a:ext cx="9084066" cy="424734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lnSpc>
                <a:spcPct val="85000"/>
              </a:lnSpc>
              <a:buSzTx/>
              <a:buFontTx/>
              <a:buNone/>
              <a:defRPr b="1"/>
            </a:pPr>
            <a:endParaRPr/>
          </a:p>
        </p:txBody>
      </p:sp>
      <p:sp>
        <p:nvSpPr>
          <p:cNvPr id="2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66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243">
                <a:schemeClr val="accent2"/>
              </a:gs>
              <a:gs pos="48176">
                <a:schemeClr val="accent1"/>
              </a:gs>
              <a:gs pos="100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  <p:sp>
        <p:nvSpPr>
          <p:cNvPr id="267" name="©2022 Boston Scientific Corporation or its affiliates. All rights reserved."/>
          <p:cNvSpPr txBox="1"/>
          <p:nvPr/>
        </p:nvSpPr>
        <p:spPr>
          <a:xfrm>
            <a:off x="245292" y="6627552"/>
            <a:ext cx="944093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900">
                <a:solidFill>
                  <a:srgbClr val="B4B9BD"/>
                </a:solidFill>
              </a:defRPr>
            </a:lvl1pPr>
          </a:lstStyle>
          <a:p>
            <a:r>
              <a:t>©2022 Boston Scientific Corporation or its affiliates. All rights reserved.</a:t>
            </a:r>
          </a:p>
        </p:txBody>
      </p:sp>
      <p:sp>
        <p:nvSpPr>
          <p:cNvPr id="268" name="Rectangle"/>
          <p:cNvSpPr txBox="1"/>
          <p:nvPr/>
        </p:nvSpPr>
        <p:spPr>
          <a:xfrm>
            <a:off x="245292" y="6111574"/>
            <a:ext cx="11461579" cy="4247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/>
          <a:lstStyle/>
          <a:p>
            <a:pPr>
              <a:defRPr sz="900">
                <a:solidFill>
                  <a:srgbClr val="535353"/>
                </a:solidFill>
              </a:defRPr>
            </a:pPr>
            <a:endParaRPr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821E63CF-0953-3011-385A-C81E7579363C}"/>
              </a:ext>
            </a:extLst>
          </p:cNvPr>
          <p:cNvSpPr txBox="1">
            <a:spLocks noGrp="1"/>
          </p:cNvSpPr>
          <p:nvPr>
            <p:ph type="body" sz="quarter" idx="22"/>
          </p:nvPr>
        </p:nvSpPr>
        <p:spPr>
          <a:xfrm>
            <a:off x="259914" y="6118129"/>
            <a:ext cx="11461579" cy="42473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marL="0" indent="0" defTabSz="914253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00">
                <a:solidFill>
                  <a:srgbClr val="535353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507239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r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raphic 11" descr="Graphic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11" y="256743"/>
            <a:ext cx="1252611" cy="42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8" y="229790"/>
            <a:ext cx="659243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Straight Connector 16"/>
          <p:cNvSpPr/>
          <p:nvPr/>
        </p:nvSpPr>
        <p:spPr>
          <a:xfrm flipH="1">
            <a:off x="1012024" y="225546"/>
            <a:ext cx="1" cy="502920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8" name="Title Text"/>
          <p:cNvSpPr txBox="1">
            <a:spLocks noGrp="1"/>
          </p:cNvSpPr>
          <p:nvPr>
            <p:ph type="title"/>
          </p:nvPr>
        </p:nvSpPr>
        <p:spPr>
          <a:xfrm>
            <a:off x="1178011" y="205621"/>
            <a:ext cx="9269201" cy="5662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80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243">
                <a:srgbClr val="004680"/>
              </a:gs>
              <a:gs pos="48176">
                <a:schemeClr val="accent1"/>
              </a:gs>
              <a:gs pos="99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  <p:sp>
        <p:nvSpPr>
          <p:cNvPr id="281" name="©2022 Boston Scientific Corporation or its affiliates. All rights reserved."/>
          <p:cNvSpPr txBox="1"/>
          <p:nvPr/>
        </p:nvSpPr>
        <p:spPr>
          <a:xfrm>
            <a:off x="245292" y="6627552"/>
            <a:ext cx="944093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900">
                <a:solidFill>
                  <a:srgbClr val="B4B9BD"/>
                </a:solidFill>
              </a:defRPr>
            </a:lvl1pPr>
          </a:lstStyle>
          <a:p>
            <a:r>
              <a:t>©2022 Boston Scientific Corporation or its affiliates. All rights reserved.</a:t>
            </a:r>
          </a:p>
        </p:txBody>
      </p:sp>
      <p:sp>
        <p:nvSpPr>
          <p:cNvPr id="282" name="Rectangle"/>
          <p:cNvSpPr txBox="1"/>
          <p:nvPr/>
        </p:nvSpPr>
        <p:spPr>
          <a:xfrm>
            <a:off x="245292" y="6111574"/>
            <a:ext cx="11461579" cy="4247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/>
          <a:lstStyle/>
          <a:p>
            <a:pPr>
              <a:defRPr sz="900">
                <a:solidFill>
                  <a:srgbClr val="535353"/>
                </a:solidFill>
              </a:defRPr>
            </a:pPr>
            <a:endParaRPr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1898EB45-6D34-3F15-62E4-D06C4913CF25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259914" y="6118129"/>
            <a:ext cx="11461579" cy="42473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marL="0" indent="0" defTabSz="914253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00">
                <a:solidFill>
                  <a:srgbClr val="535353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989616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rt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raphic 11" descr="Graphic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11" y="256743"/>
            <a:ext cx="1252611" cy="42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8" y="229790"/>
            <a:ext cx="659243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Straight Connector 16"/>
          <p:cNvSpPr/>
          <p:nvPr/>
        </p:nvSpPr>
        <p:spPr>
          <a:xfrm flipH="1">
            <a:off x="1012024" y="225546"/>
            <a:ext cx="1" cy="502920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2" name="Title Text"/>
          <p:cNvSpPr txBox="1">
            <a:spLocks noGrp="1"/>
          </p:cNvSpPr>
          <p:nvPr>
            <p:ph type="title"/>
          </p:nvPr>
        </p:nvSpPr>
        <p:spPr>
          <a:xfrm>
            <a:off x="1178011" y="205621"/>
            <a:ext cx="9269201" cy="5662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78011" y="760967"/>
            <a:ext cx="9084065" cy="4247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SzTx/>
              <a:buFontTx/>
              <a:buNone/>
              <a:defRPr b="1"/>
            </a:lvl1pPr>
            <a:lvl2pPr marL="0" indent="457114">
              <a:lnSpc>
                <a:spcPct val="85000"/>
              </a:lnSpc>
              <a:buSzTx/>
              <a:buFontTx/>
              <a:buNone/>
              <a:defRPr b="1"/>
            </a:lvl2pPr>
            <a:lvl3pPr marL="0" indent="914228">
              <a:lnSpc>
                <a:spcPct val="85000"/>
              </a:lnSpc>
              <a:buSzTx/>
              <a:buFontTx/>
              <a:buNone/>
              <a:defRPr b="1"/>
            </a:lvl3pPr>
            <a:lvl4pPr marL="0" indent="1371344">
              <a:lnSpc>
                <a:spcPct val="85000"/>
              </a:lnSpc>
              <a:buSzTx/>
              <a:buFontTx/>
              <a:buNone/>
              <a:defRPr b="1"/>
            </a:lvl4pPr>
            <a:lvl5pPr marL="0" indent="1828462">
              <a:lnSpc>
                <a:spcPct val="85000"/>
              </a:lnSpc>
              <a:buSzTx/>
              <a:buFontTx/>
              <a:buNone/>
              <a:defRPr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95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243">
                <a:srgbClr val="004680"/>
              </a:gs>
              <a:gs pos="48176">
                <a:schemeClr val="accent1"/>
              </a:gs>
              <a:gs pos="99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  <p:sp>
        <p:nvSpPr>
          <p:cNvPr id="296" name="©2022 Boston Scientific Corporation or its affiliates. All rights reserved."/>
          <p:cNvSpPr txBox="1"/>
          <p:nvPr/>
        </p:nvSpPr>
        <p:spPr>
          <a:xfrm>
            <a:off x="245292" y="6627552"/>
            <a:ext cx="944093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900">
                <a:solidFill>
                  <a:srgbClr val="B4B9BD"/>
                </a:solidFill>
              </a:defRPr>
            </a:lvl1pPr>
          </a:lstStyle>
          <a:p>
            <a:r>
              <a:t>©2022 Boston Scientific Corporation or its affiliates. All rights reserved.</a:t>
            </a:r>
          </a:p>
        </p:txBody>
      </p:sp>
      <p:sp>
        <p:nvSpPr>
          <p:cNvPr id="297" name="Rectangle"/>
          <p:cNvSpPr txBox="1"/>
          <p:nvPr/>
        </p:nvSpPr>
        <p:spPr>
          <a:xfrm>
            <a:off x="245292" y="6111574"/>
            <a:ext cx="11461579" cy="4247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/>
          <a:lstStyle/>
          <a:p>
            <a:pPr>
              <a:defRPr sz="900">
                <a:solidFill>
                  <a:srgbClr val="535353"/>
                </a:solidFill>
              </a:defRPr>
            </a:pPr>
            <a:endParaRPr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19515678-5C0F-10E6-6706-2BE6E6D920D3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259914" y="6118129"/>
            <a:ext cx="11461579" cy="42473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marL="0" indent="0" defTabSz="914253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00">
                <a:solidFill>
                  <a:srgbClr val="535353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736764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 Char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raphic 11" descr="Graphic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11" y="256743"/>
            <a:ext cx="1252611" cy="42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8" y="229790"/>
            <a:ext cx="659243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Straight Connector 16"/>
          <p:cNvSpPr/>
          <p:nvPr/>
        </p:nvSpPr>
        <p:spPr>
          <a:xfrm flipH="1">
            <a:off x="1012024" y="225546"/>
            <a:ext cx="1" cy="502920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7" name="Title Text"/>
          <p:cNvSpPr txBox="1">
            <a:spLocks noGrp="1"/>
          </p:cNvSpPr>
          <p:nvPr>
            <p:ph type="title"/>
          </p:nvPr>
        </p:nvSpPr>
        <p:spPr>
          <a:xfrm>
            <a:off x="1178011" y="205621"/>
            <a:ext cx="9269201" cy="5662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09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243">
                <a:srgbClr val="004680"/>
              </a:gs>
              <a:gs pos="48176">
                <a:schemeClr val="accent1"/>
              </a:gs>
              <a:gs pos="100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  <p:sp>
        <p:nvSpPr>
          <p:cNvPr id="310" name="©2022 Boston Scientific Corporation or its affiliates. All rights reserved."/>
          <p:cNvSpPr txBox="1"/>
          <p:nvPr/>
        </p:nvSpPr>
        <p:spPr>
          <a:xfrm>
            <a:off x="245292" y="6627552"/>
            <a:ext cx="944093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900">
                <a:solidFill>
                  <a:srgbClr val="B4B9BD"/>
                </a:solidFill>
              </a:defRPr>
            </a:lvl1pPr>
          </a:lstStyle>
          <a:p>
            <a:r>
              <a:t>©2022 Boston Scientific Corporation or its affiliates. All rights reserved.</a:t>
            </a:r>
          </a:p>
        </p:txBody>
      </p:sp>
      <p:sp>
        <p:nvSpPr>
          <p:cNvPr id="311" name="Rectangle"/>
          <p:cNvSpPr txBox="1"/>
          <p:nvPr/>
        </p:nvSpPr>
        <p:spPr>
          <a:xfrm>
            <a:off x="245292" y="6111574"/>
            <a:ext cx="11461579" cy="4247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/>
          <a:lstStyle/>
          <a:p>
            <a:pPr>
              <a:defRPr sz="900">
                <a:solidFill>
                  <a:srgbClr val="535353"/>
                </a:solidFill>
              </a:defRPr>
            </a:pPr>
            <a:endParaRPr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DA943569-3551-5951-EC7D-B0DB33A4624D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259914" y="6118129"/>
            <a:ext cx="11461579" cy="42473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marL="0" indent="0" defTabSz="914253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00">
                <a:solidFill>
                  <a:srgbClr val="535353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157032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 Chart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raphic 11" descr="Graphic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11" y="256743"/>
            <a:ext cx="1252611" cy="42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8" y="229790"/>
            <a:ext cx="659243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Straight Connector 16"/>
          <p:cNvSpPr/>
          <p:nvPr/>
        </p:nvSpPr>
        <p:spPr>
          <a:xfrm flipH="1">
            <a:off x="1012024" y="225546"/>
            <a:ext cx="1" cy="502920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1" name="Title Text"/>
          <p:cNvSpPr txBox="1">
            <a:spLocks noGrp="1"/>
          </p:cNvSpPr>
          <p:nvPr>
            <p:ph type="title"/>
          </p:nvPr>
        </p:nvSpPr>
        <p:spPr>
          <a:xfrm>
            <a:off x="1178011" y="205621"/>
            <a:ext cx="9269201" cy="5662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78011" y="760967"/>
            <a:ext cx="9084065" cy="4247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SzTx/>
              <a:buFontTx/>
              <a:buNone/>
              <a:defRPr b="1"/>
            </a:lvl1pPr>
            <a:lvl2pPr marL="0" indent="457114">
              <a:lnSpc>
                <a:spcPct val="85000"/>
              </a:lnSpc>
              <a:buSzTx/>
              <a:buFontTx/>
              <a:buNone/>
              <a:defRPr b="1"/>
            </a:lvl2pPr>
            <a:lvl3pPr marL="0" indent="914228">
              <a:lnSpc>
                <a:spcPct val="85000"/>
              </a:lnSpc>
              <a:buSzTx/>
              <a:buFontTx/>
              <a:buNone/>
              <a:defRPr b="1"/>
            </a:lvl3pPr>
            <a:lvl4pPr marL="0" indent="1371344">
              <a:lnSpc>
                <a:spcPct val="85000"/>
              </a:lnSpc>
              <a:buSzTx/>
              <a:buFontTx/>
              <a:buNone/>
              <a:defRPr b="1"/>
            </a:lvl4pPr>
            <a:lvl5pPr marL="0" indent="1828462">
              <a:lnSpc>
                <a:spcPct val="85000"/>
              </a:lnSpc>
              <a:buSzTx/>
              <a:buFontTx/>
              <a:buNone/>
              <a:defRPr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24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243">
                <a:srgbClr val="004680"/>
              </a:gs>
              <a:gs pos="48176">
                <a:schemeClr val="accent1"/>
              </a:gs>
              <a:gs pos="99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  <p:sp>
        <p:nvSpPr>
          <p:cNvPr id="325" name="©2022 Boston Scientific Corporation or its affiliates. All rights reserved."/>
          <p:cNvSpPr txBox="1"/>
          <p:nvPr/>
        </p:nvSpPr>
        <p:spPr>
          <a:xfrm>
            <a:off x="245292" y="6627552"/>
            <a:ext cx="944093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900">
                <a:solidFill>
                  <a:srgbClr val="B4B9BD"/>
                </a:solidFill>
              </a:defRPr>
            </a:lvl1pPr>
          </a:lstStyle>
          <a:p>
            <a:r>
              <a:t>©2022 Boston Scientific Corporation or its affiliates. All rights reserved.</a:t>
            </a:r>
          </a:p>
        </p:txBody>
      </p:sp>
      <p:sp>
        <p:nvSpPr>
          <p:cNvPr id="326" name="Rectangle"/>
          <p:cNvSpPr txBox="1"/>
          <p:nvPr/>
        </p:nvSpPr>
        <p:spPr>
          <a:xfrm>
            <a:off x="245292" y="6111574"/>
            <a:ext cx="11461579" cy="4247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/>
          <a:lstStyle/>
          <a:p>
            <a:pPr>
              <a:defRPr sz="900">
                <a:solidFill>
                  <a:srgbClr val="535353"/>
                </a:solidFill>
              </a:defRPr>
            </a:pPr>
            <a:endParaRPr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A45C8391-D9D3-2048-CE14-8EAA60808EE2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259914" y="6118129"/>
            <a:ext cx="11461579" cy="42473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marL="0" indent="0" defTabSz="914253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00">
                <a:solidFill>
                  <a:srgbClr val="535353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447707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rt &amp; Tex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raphic 11" descr="Graphic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11" y="256743"/>
            <a:ext cx="1252611" cy="42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8" y="229790"/>
            <a:ext cx="659243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Straight Connector 16"/>
          <p:cNvSpPr/>
          <p:nvPr/>
        </p:nvSpPr>
        <p:spPr>
          <a:xfrm flipH="1">
            <a:off x="1012024" y="225546"/>
            <a:ext cx="1" cy="502920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172200" y="1600200"/>
            <a:ext cx="5638800" cy="47244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7" name="Title Text"/>
          <p:cNvSpPr txBox="1">
            <a:spLocks noGrp="1"/>
          </p:cNvSpPr>
          <p:nvPr>
            <p:ph type="title"/>
          </p:nvPr>
        </p:nvSpPr>
        <p:spPr>
          <a:xfrm>
            <a:off x="1178011" y="205621"/>
            <a:ext cx="9269201" cy="5662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9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243">
                <a:srgbClr val="004680"/>
              </a:gs>
              <a:gs pos="48176">
                <a:schemeClr val="accent1"/>
              </a:gs>
              <a:gs pos="99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  <p:sp>
        <p:nvSpPr>
          <p:cNvPr id="340" name="©2022 Boston Scientific Corporation or its affiliates. All rights reserved."/>
          <p:cNvSpPr txBox="1"/>
          <p:nvPr/>
        </p:nvSpPr>
        <p:spPr>
          <a:xfrm>
            <a:off x="245292" y="6627552"/>
            <a:ext cx="944093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900">
                <a:solidFill>
                  <a:srgbClr val="B4B9BD"/>
                </a:solidFill>
              </a:defRPr>
            </a:lvl1pPr>
          </a:lstStyle>
          <a:p>
            <a:r>
              <a:t>©2022 Boston Scientific Corporation or its affiliates. All rights reserved.</a:t>
            </a:r>
          </a:p>
        </p:txBody>
      </p:sp>
      <p:sp>
        <p:nvSpPr>
          <p:cNvPr id="341" name="Rectangle"/>
          <p:cNvSpPr txBox="1"/>
          <p:nvPr/>
        </p:nvSpPr>
        <p:spPr>
          <a:xfrm>
            <a:off x="245292" y="6111574"/>
            <a:ext cx="11461579" cy="4247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/>
          <a:lstStyle/>
          <a:p>
            <a:pPr>
              <a:defRPr sz="900">
                <a:solidFill>
                  <a:srgbClr val="535353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857916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rt &amp; Text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raphic 11" descr="Graphic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11" y="256743"/>
            <a:ext cx="1252611" cy="42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8" y="229790"/>
            <a:ext cx="659243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Straight Connector 16"/>
          <p:cNvSpPr/>
          <p:nvPr/>
        </p:nvSpPr>
        <p:spPr>
          <a:xfrm flipH="1">
            <a:off x="1012024" y="225546"/>
            <a:ext cx="1" cy="502920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172200" y="1600200"/>
            <a:ext cx="5638800" cy="47244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2" name="Title Text"/>
          <p:cNvSpPr txBox="1">
            <a:spLocks noGrp="1"/>
          </p:cNvSpPr>
          <p:nvPr>
            <p:ph type="title"/>
          </p:nvPr>
        </p:nvSpPr>
        <p:spPr>
          <a:xfrm>
            <a:off x="1178011" y="205621"/>
            <a:ext cx="9269201" cy="5662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53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1178010" y="760967"/>
            <a:ext cx="9084066" cy="424734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lnSpc>
                <a:spcPct val="85000"/>
              </a:lnSpc>
              <a:buSzTx/>
              <a:buFontTx/>
              <a:buNone/>
              <a:defRPr b="1"/>
            </a:pPr>
            <a:endParaRPr/>
          </a:p>
        </p:txBody>
      </p:sp>
      <p:sp>
        <p:nvSpPr>
          <p:cNvPr id="3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5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243">
                <a:srgbClr val="004680"/>
              </a:gs>
              <a:gs pos="48176">
                <a:schemeClr val="accent1"/>
              </a:gs>
              <a:gs pos="99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  <p:sp>
        <p:nvSpPr>
          <p:cNvPr id="356" name="©2022 Boston Scientific Corporation or its affiliates. All rights reserved."/>
          <p:cNvSpPr txBox="1"/>
          <p:nvPr/>
        </p:nvSpPr>
        <p:spPr>
          <a:xfrm>
            <a:off x="245292" y="6627552"/>
            <a:ext cx="944093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900">
                <a:solidFill>
                  <a:srgbClr val="B4B9BD"/>
                </a:solidFill>
              </a:defRPr>
            </a:lvl1pPr>
          </a:lstStyle>
          <a:p>
            <a:r>
              <a:t>©2022 Boston Scientific Corporation or its affiliates. All rights reserved.</a:t>
            </a:r>
          </a:p>
        </p:txBody>
      </p:sp>
      <p:sp>
        <p:nvSpPr>
          <p:cNvPr id="357" name="Rectangle"/>
          <p:cNvSpPr txBox="1"/>
          <p:nvPr/>
        </p:nvSpPr>
        <p:spPr>
          <a:xfrm>
            <a:off x="245292" y="6111574"/>
            <a:ext cx="11461579" cy="4247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/>
          <a:lstStyle/>
          <a:p>
            <a:pPr>
              <a:defRPr sz="900">
                <a:solidFill>
                  <a:srgbClr val="535353"/>
                </a:solidFill>
              </a:defRPr>
            </a:pPr>
            <a:endParaRPr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ACC5F98B-BE7E-A534-B974-2C8A9553D662}"/>
              </a:ext>
            </a:extLst>
          </p:cNvPr>
          <p:cNvSpPr txBox="1">
            <a:spLocks noGrp="1"/>
          </p:cNvSpPr>
          <p:nvPr>
            <p:ph type="body" sz="quarter" idx="22"/>
          </p:nvPr>
        </p:nvSpPr>
        <p:spPr>
          <a:xfrm>
            <a:off x="259914" y="6118129"/>
            <a:ext cx="11461579" cy="42473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marL="0" indent="0" defTabSz="914253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00">
                <a:solidFill>
                  <a:srgbClr val="535353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795643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Slide Transition Option 1 copy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78" y="1661310"/>
            <a:ext cx="2914886" cy="353538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lide Transition Title Option 1"/>
          <p:cNvSpPr txBox="1">
            <a:spLocks noGrp="1"/>
          </p:cNvSpPr>
          <p:nvPr>
            <p:ph type="title" hasCustomPrompt="1"/>
          </p:nvPr>
        </p:nvSpPr>
        <p:spPr>
          <a:xfrm>
            <a:off x="5253417" y="2029336"/>
            <a:ext cx="5153384" cy="2799041"/>
          </a:xfrm>
          <a:prstGeom prst="rect">
            <a:avLst/>
          </a:prstGeom>
        </p:spPr>
        <p:txBody>
          <a:bodyPr lIns="45718" tIns="45718" rIns="45718" bIns="45718" anchor="ctr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t>Slide Transition Title Option 1</a:t>
            </a:r>
          </a:p>
        </p:txBody>
      </p:sp>
      <p:sp>
        <p:nvSpPr>
          <p:cNvPr id="34" name="Shape"/>
          <p:cNvSpPr/>
          <p:nvPr/>
        </p:nvSpPr>
        <p:spPr>
          <a:xfrm>
            <a:off x="2053" y="2291"/>
            <a:ext cx="4779523" cy="6853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746"/>
                </a:moveTo>
                <a:lnTo>
                  <a:pt x="2555" y="21600"/>
                </a:lnTo>
                <a:lnTo>
                  <a:pt x="17" y="21600"/>
                </a:lnTo>
                <a:lnTo>
                  <a:pt x="17" y="13485"/>
                </a:lnTo>
                <a:lnTo>
                  <a:pt x="5019" y="10845"/>
                </a:lnTo>
                <a:lnTo>
                  <a:pt x="0" y="8058"/>
                </a:lnTo>
                <a:lnTo>
                  <a:pt x="0" y="0"/>
                </a:lnTo>
                <a:lnTo>
                  <a:pt x="2652" y="0"/>
                </a:lnTo>
                <a:lnTo>
                  <a:pt x="21600" y="10746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2700">
            <a:miter lim="400000"/>
          </a:ln>
          <a:effectLst>
            <a:outerShdw blurRad="88900" rotWithShape="0">
              <a:srgbClr val="808080">
                <a:alpha val="19757"/>
              </a:srgbClr>
            </a:outerShdw>
          </a:effectLst>
        </p:spPr>
        <p:txBody>
          <a:bodyPr lIns="45718" tIns="45718" rIns="45718" bIns="45718"/>
          <a:lstStyle/>
          <a:p>
            <a:pPr>
              <a:defRPr sz="1700"/>
            </a:pPr>
            <a:endParaRPr/>
          </a:p>
        </p:txBody>
      </p:sp>
      <p:pic>
        <p:nvPicPr>
          <p:cNvPr id="35" name="Graphic 11" descr="Graphic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9210" y="256743"/>
            <a:ext cx="1252612" cy="42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glow.png" descr="glo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748" y="230433"/>
            <a:ext cx="4366866" cy="6550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88" y="1602424"/>
            <a:ext cx="3011986" cy="3653152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8738" y="6600006"/>
            <a:ext cx="139390" cy="1397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1546431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 Chart &amp; Tex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raphic 11" descr="Graphic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11" y="256743"/>
            <a:ext cx="1252611" cy="42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8" y="229790"/>
            <a:ext cx="659243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Straight Connector 16"/>
          <p:cNvSpPr/>
          <p:nvPr/>
        </p:nvSpPr>
        <p:spPr>
          <a:xfrm flipH="1">
            <a:off x="1012024" y="225546"/>
            <a:ext cx="1" cy="502920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81000" y="4038600"/>
            <a:ext cx="5562600" cy="2286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711069" indent="-253954">
              <a:defRPr sz="2000"/>
            </a:lvl2pPr>
            <a:lvl3pPr marL="1168183" indent="-253954">
              <a:defRPr sz="2000"/>
            </a:lvl3pPr>
            <a:lvl4pPr marL="1657043" indent="-285698">
              <a:defRPr sz="2000"/>
            </a:lvl4pPr>
            <a:lvl5pPr marL="2114160" indent="-285698"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248400" y="4038600"/>
            <a:ext cx="5562600" cy="2286000"/>
          </a:xfrm>
          <a:prstGeom prst="rect">
            <a:avLst/>
          </a:prstGeom>
        </p:spPr>
        <p:txBody>
          <a:bodyPr/>
          <a:lstStyle/>
          <a:p>
            <a:pPr>
              <a:defRPr sz="2000"/>
            </a:pPr>
            <a:endParaRPr/>
          </a:p>
        </p:txBody>
      </p:sp>
      <p:sp>
        <p:nvSpPr>
          <p:cNvPr id="369" name="Title Text"/>
          <p:cNvSpPr txBox="1">
            <a:spLocks noGrp="1"/>
          </p:cNvSpPr>
          <p:nvPr>
            <p:ph type="title"/>
          </p:nvPr>
        </p:nvSpPr>
        <p:spPr>
          <a:xfrm>
            <a:off x="1178011" y="205621"/>
            <a:ext cx="9269201" cy="5662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243">
                <a:srgbClr val="004680"/>
              </a:gs>
              <a:gs pos="48176">
                <a:schemeClr val="accent1"/>
              </a:gs>
              <a:gs pos="99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  <p:sp>
        <p:nvSpPr>
          <p:cNvPr id="372" name="©2022 Boston Scientific Corporation or its affiliates. All rights reserved."/>
          <p:cNvSpPr txBox="1"/>
          <p:nvPr/>
        </p:nvSpPr>
        <p:spPr>
          <a:xfrm>
            <a:off x="245292" y="6627552"/>
            <a:ext cx="944093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900">
                <a:solidFill>
                  <a:srgbClr val="B4B9BD"/>
                </a:solidFill>
              </a:defRPr>
            </a:lvl1pPr>
          </a:lstStyle>
          <a:p>
            <a:r>
              <a:t>©2022 Boston Scientific Corporation or its affiliates. All rights reserved.</a:t>
            </a:r>
          </a:p>
        </p:txBody>
      </p:sp>
      <p:sp>
        <p:nvSpPr>
          <p:cNvPr id="373" name="Rectangle"/>
          <p:cNvSpPr txBox="1"/>
          <p:nvPr/>
        </p:nvSpPr>
        <p:spPr>
          <a:xfrm>
            <a:off x="245292" y="6111574"/>
            <a:ext cx="11461579" cy="4247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/>
          <a:lstStyle/>
          <a:p>
            <a:pPr>
              <a:defRPr sz="900">
                <a:solidFill>
                  <a:srgbClr val="535353"/>
                </a:solidFill>
              </a:defRPr>
            </a:pPr>
            <a:endParaRPr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0FA164C7-CA02-79E1-F25B-B2275B22E849}"/>
              </a:ext>
            </a:extLst>
          </p:cNvPr>
          <p:cNvSpPr txBox="1">
            <a:spLocks noGrp="1"/>
          </p:cNvSpPr>
          <p:nvPr>
            <p:ph type="body" sz="quarter" idx="22"/>
          </p:nvPr>
        </p:nvSpPr>
        <p:spPr>
          <a:xfrm>
            <a:off x="259914" y="6118129"/>
            <a:ext cx="11461579" cy="42473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marL="0" indent="0" defTabSz="914253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00">
                <a:solidFill>
                  <a:srgbClr val="535353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825581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 Chart &amp; Text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raphic 11" descr="Graphic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11" y="256743"/>
            <a:ext cx="1252611" cy="42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8" y="229790"/>
            <a:ext cx="659243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Straight Connector 16"/>
          <p:cNvSpPr/>
          <p:nvPr/>
        </p:nvSpPr>
        <p:spPr>
          <a:xfrm flipH="1">
            <a:off x="1012024" y="225546"/>
            <a:ext cx="1" cy="502920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81000" y="4038600"/>
            <a:ext cx="5562600" cy="2286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711069" indent="-253954">
              <a:defRPr sz="2000"/>
            </a:lvl2pPr>
            <a:lvl3pPr marL="1168183" indent="-253954">
              <a:defRPr sz="2000"/>
            </a:lvl3pPr>
            <a:lvl4pPr marL="1657043" indent="-285698">
              <a:defRPr sz="2000"/>
            </a:lvl4pPr>
            <a:lvl5pPr marL="2114160" indent="-285698"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4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248400" y="4038600"/>
            <a:ext cx="5562600" cy="2286000"/>
          </a:xfrm>
          <a:prstGeom prst="rect">
            <a:avLst/>
          </a:prstGeom>
        </p:spPr>
        <p:txBody>
          <a:bodyPr/>
          <a:lstStyle/>
          <a:p>
            <a:pPr>
              <a:defRPr sz="2000"/>
            </a:pPr>
            <a:endParaRPr/>
          </a:p>
        </p:txBody>
      </p:sp>
      <p:sp>
        <p:nvSpPr>
          <p:cNvPr id="385" name="Title Text"/>
          <p:cNvSpPr txBox="1">
            <a:spLocks noGrp="1"/>
          </p:cNvSpPr>
          <p:nvPr>
            <p:ph type="title"/>
          </p:nvPr>
        </p:nvSpPr>
        <p:spPr>
          <a:xfrm>
            <a:off x="1178011" y="205621"/>
            <a:ext cx="9269201" cy="5662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86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1178010" y="760967"/>
            <a:ext cx="9084066" cy="424734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lnSpc>
                <a:spcPct val="85000"/>
              </a:lnSpc>
              <a:buSzTx/>
              <a:buFontTx/>
              <a:buNone/>
              <a:defRPr b="1"/>
            </a:pPr>
            <a:endParaRPr/>
          </a:p>
        </p:txBody>
      </p:sp>
      <p:sp>
        <p:nvSpPr>
          <p:cNvPr id="3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88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243">
                <a:schemeClr val="accent2"/>
              </a:gs>
              <a:gs pos="48176">
                <a:schemeClr val="accent1"/>
              </a:gs>
              <a:gs pos="99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  <p:sp>
        <p:nvSpPr>
          <p:cNvPr id="389" name="©2022 Boston Scientific Corporation or its affiliates. All rights reserved."/>
          <p:cNvSpPr txBox="1"/>
          <p:nvPr/>
        </p:nvSpPr>
        <p:spPr>
          <a:xfrm>
            <a:off x="245292" y="6627552"/>
            <a:ext cx="944093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900">
                <a:solidFill>
                  <a:srgbClr val="B4B9BD"/>
                </a:solidFill>
              </a:defRPr>
            </a:lvl1pPr>
          </a:lstStyle>
          <a:p>
            <a:r>
              <a:t>©2022 Boston Scientific Corporation or its affiliates. All rights reserved.</a:t>
            </a:r>
          </a:p>
        </p:txBody>
      </p:sp>
      <p:sp>
        <p:nvSpPr>
          <p:cNvPr id="390" name="Rectangle"/>
          <p:cNvSpPr txBox="1"/>
          <p:nvPr/>
        </p:nvSpPr>
        <p:spPr>
          <a:xfrm>
            <a:off x="245292" y="6111574"/>
            <a:ext cx="11461579" cy="4247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/>
          <a:lstStyle/>
          <a:p>
            <a:pPr>
              <a:defRPr sz="900">
                <a:solidFill>
                  <a:srgbClr val="535353"/>
                </a:solidFill>
              </a:defRPr>
            </a:pPr>
            <a:endParaRPr/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F741790A-8CBA-57BF-559D-BF154EB2DB79}"/>
              </a:ext>
            </a:extLst>
          </p:cNvPr>
          <p:cNvSpPr txBox="1">
            <a:spLocks noGrp="1"/>
          </p:cNvSpPr>
          <p:nvPr>
            <p:ph type="body" sz="quarter" idx="23"/>
          </p:nvPr>
        </p:nvSpPr>
        <p:spPr>
          <a:xfrm>
            <a:off x="259914" y="6118129"/>
            <a:ext cx="11461579" cy="42473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marL="0" indent="0" defTabSz="914253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00">
                <a:solidFill>
                  <a:srgbClr val="535353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637454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 Chart &amp; Tex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raphic 11" descr="Graphic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11" y="256743"/>
            <a:ext cx="1252611" cy="42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8" y="229790"/>
            <a:ext cx="659243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Straight Connector 16"/>
          <p:cNvSpPr/>
          <p:nvPr/>
        </p:nvSpPr>
        <p:spPr>
          <a:xfrm flipH="1">
            <a:off x="1012024" y="225546"/>
            <a:ext cx="1" cy="502920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81000" y="4038600"/>
            <a:ext cx="3657600" cy="2286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714243" indent="-257128">
              <a:defRPr sz="1800"/>
            </a:lvl2pPr>
            <a:lvl3pPr marL="1171357" indent="-257128">
              <a:defRPr sz="1800"/>
            </a:lvl3pPr>
            <a:lvl4pPr marL="1665206" indent="-293861">
              <a:defRPr sz="1800"/>
            </a:lvl4pPr>
            <a:lvl5pPr marL="2122323" indent="-293861"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4267200" y="4038600"/>
            <a:ext cx="3657600" cy="2286000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endParaRPr/>
          </a:p>
        </p:txBody>
      </p:sp>
      <p:sp>
        <p:nvSpPr>
          <p:cNvPr id="402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8153400" y="4038600"/>
            <a:ext cx="3657600" cy="2286000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endParaRPr/>
          </a:p>
        </p:txBody>
      </p:sp>
      <p:sp>
        <p:nvSpPr>
          <p:cNvPr id="403" name="Title Text"/>
          <p:cNvSpPr txBox="1">
            <a:spLocks noGrp="1"/>
          </p:cNvSpPr>
          <p:nvPr>
            <p:ph type="title"/>
          </p:nvPr>
        </p:nvSpPr>
        <p:spPr>
          <a:xfrm>
            <a:off x="1178011" y="205621"/>
            <a:ext cx="9269201" cy="5662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5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243">
                <a:srgbClr val="004680"/>
              </a:gs>
              <a:gs pos="48176">
                <a:schemeClr val="accent1"/>
              </a:gs>
              <a:gs pos="100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  <p:sp>
        <p:nvSpPr>
          <p:cNvPr id="406" name="©2022 Boston Scientific Corporation or its affiliates. All rights reserved."/>
          <p:cNvSpPr txBox="1"/>
          <p:nvPr/>
        </p:nvSpPr>
        <p:spPr>
          <a:xfrm>
            <a:off x="245292" y="6627552"/>
            <a:ext cx="944093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900">
                <a:solidFill>
                  <a:srgbClr val="B4B9BD"/>
                </a:solidFill>
              </a:defRPr>
            </a:lvl1pPr>
          </a:lstStyle>
          <a:p>
            <a:r>
              <a:t>©2022 Boston Scientific Corporation or its affiliates. All rights reserved.</a:t>
            </a:r>
          </a:p>
        </p:txBody>
      </p:sp>
      <p:sp>
        <p:nvSpPr>
          <p:cNvPr id="407" name="Rectangle"/>
          <p:cNvSpPr txBox="1"/>
          <p:nvPr/>
        </p:nvSpPr>
        <p:spPr>
          <a:xfrm>
            <a:off x="245292" y="6111574"/>
            <a:ext cx="11461579" cy="4247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/>
          <a:lstStyle/>
          <a:p>
            <a:pPr>
              <a:defRPr sz="900">
                <a:solidFill>
                  <a:srgbClr val="535353"/>
                </a:solidFill>
              </a:defRPr>
            </a:pPr>
            <a:endParaRPr/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7395F6C8-2981-EB45-6270-0FA6834EAA8D}"/>
              </a:ext>
            </a:extLst>
          </p:cNvPr>
          <p:cNvSpPr txBox="1">
            <a:spLocks noGrp="1"/>
          </p:cNvSpPr>
          <p:nvPr>
            <p:ph type="body" sz="quarter" idx="23"/>
          </p:nvPr>
        </p:nvSpPr>
        <p:spPr>
          <a:xfrm>
            <a:off x="259914" y="6118129"/>
            <a:ext cx="11461579" cy="42473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marL="0" indent="0" defTabSz="914253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00">
                <a:solidFill>
                  <a:srgbClr val="535353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208014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 Chart &amp; Text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raphic 11" descr="Graphic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11" y="256743"/>
            <a:ext cx="1252611" cy="42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5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8" y="229790"/>
            <a:ext cx="659243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416" name="Straight Connector 16"/>
          <p:cNvSpPr/>
          <p:nvPr/>
        </p:nvSpPr>
        <p:spPr>
          <a:xfrm flipH="1">
            <a:off x="1012024" y="225546"/>
            <a:ext cx="1" cy="502920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81000" y="4038600"/>
            <a:ext cx="3657600" cy="2286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714243" indent="-257128">
              <a:defRPr sz="1800"/>
            </a:lvl2pPr>
            <a:lvl3pPr marL="1171357" indent="-257128">
              <a:defRPr sz="1800"/>
            </a:lvl3pPr>
            <a:lvl4pPr marL="1665206" indent="-293861">
              <a:defRPr sz="1800"/>
            </a:lvl4pPr>
            <a:lvl5pPr marL="2122323" indent="-293861"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4267200" y="4038600"/>
            <a:ext cx="3657600" cy="2286000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endParaRPr/>
          </a:p>
        </p:txBody>
      </p:sp>
      <p:sp>
        <p:nvSpPr>
          <p:cNvPr id="419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8153400" y="4038600"/>
            <a:ext cx="3657600" cy="2286000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endParaRPr/>
          </a:p>
        </p:txBody>
      </p:sp>
      <p:sp>
        <p:nvSpPr>
          <p:cNvPr id="420" name="Title Text"/>
          <p:cNvSpPr txBox="1">
            <a:spLocks noGrp="1"/>
          </p:cNvSpPr>
          <p:nvPr>
            <p:ph type="title"/>
          </p:nvPr>
        </p:nvSpPr>
        <p:spPr>
          <a:xfrm>
            <a:off x="1178011" y="205621"/>
            <a:ext cx="9269201" cy="5662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21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1178010" y="760967"/>
            <a:ext cx="9084066" cy="424734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lnSpc>
                <a:spcPct val="85000"/>
              </a:lnSpc>
              <a:buSzTx/>
              <a:buFontTx/>
              <a:buNone/>
              <a:defRPr b="1"/>
            </a:pPr>
            <a:endParaRPr/>
          </a:p>
        </p:txBody>
      </p:sp>
      <p:sp>
        <p:nvSpPr>
          <p:cNvPr id="4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3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243">
                <a:srgbClr val="004680"/>
              </a:gs>
              <a:gs pos="48176">
                <a:schemeClr val="accent1"/>
              </a:gs>
              <a:gs pos="100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  <p:sp>
        <p:nvSpPr>
          <p:cNvPr id="424" name="©2022 Boston Scientific Corporation or its affiliates. All rights reserved."/>
          <p:cNvSpPr txBox="1"/>
          <p:nvPr/>
        </p:nvSpPr>
        <p:spPr>
          <a:xfrm>
            <a:off x="245292" y="6627552"/>
            <a:ext cx="944093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900">
                <a:solidFill>
                  <a:srgbClr val="B4B9BD"/>
                </a:solidFill>
              </a:defRPr>
            </a:lvl1pPr>
          </a:lstStyle>
          <a:p>
            <a:r>
              <a:t>©2022 Boston Scientific Corporation or its affiliates. All rights reserved.</a:t>
            </a:r>
          </a:p>
        </p:txBody>
      </p:sp>
      <p:sp>
        <p:nvSpPr>
          <p:cNvPr id="425" name="Rectangle"/>
          <p:cNvSpPr txBox="1"/>
          <p:nvPr/>
        </p:nvSpPr>
        <p:spPr>
          <a:xfrm>
            <a:off x="245292" y="6111574"/>
            <a:ext cx="11461579" cy="4247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/>
          <a:lstStyle/>
          <a:p>
            <a:pPr>
              <a:defRPr sz="900">
                <a:solidFill>
                  <a:srgbClr val="535353"/>
                </a:solidFill>
              </a:defRPr>
            </a:pPr>
            <a:endParaRPr/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id="{BC2BC367-29F2-2D25-3654-CD088A67DC05}"/>
              </a:ext>
            </a:extLst>
          </p:cNvPr>
          <p:cNvSpPr txBox="1">
            <a:spLocks noGrp="1"/>
          </p:cNvSpPr>
          <p:nvPr>
            <p:ph type="body" sz="quarter" idx="24"/>
          </p:nvPr>
        </p:nvSpPr>
        <p:spPr>
          <a:xfrm>
            <a:off x="259914" y="6118129"/>
            <a:ext cx="11461579" cy="42473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marL="0" indent="0" defTabSz="914253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00">
                <a:solidFill>
                  <a:srgbClr val="535353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279453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 Char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raphic 11" descr="Graphic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11" y="256743"/>
            <a:ext cx="1252611" cy="42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3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8" y="229790"/>
            <a:ext cx="659243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434" name="Straight Connector 16"/>
          <p:cNvSpPr/>
          <p:nvPr/>
        </p:nvSpPr>
        <p:spPr>
          <a:xfrm flipH="1">
            <a:off x="1012024" y="225546"/>
            <a:ext cx="1" cy="502920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5" name="Title Text"/>
          <p:cNvSpPr txBox="1">
            <a:spLocks noGrp="1"/>
          </p:cNvSpPr>
          <p:nvPr>
            <p:ph type="title"/>
          </p:nvPr>
        </p:nvSpPr>
        <p:spPr>
          <a:xfrm>
            <a:off x="1178011" y="205621"/>
            <a:ext cx="9269201" cy="5662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7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243">
                <a:srgbClr val="004680"/>
              </a:gs>
              <a:gs pos="48176">
                <a:schemeClr val="accent1"/>
              </a:gs>
              <a:gs pos="100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  <p:sp>
        <p:nvSpPr>
          <p:cNvPr id="438" name="©2022 Boston Scientific Corporation or its affiliates. All rights reserved."/>
          <p:cNvSpPr txBox="1"/>
          <p:nvPr/>
        </p:nvSpPr>
        <p:spPr>
          <a:xfrm>
            <a:off x="245292" y="6627552"/>
            <a:ext cx="944093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900">
                <a:solidFill>
                  <a:srgbClr val="B4B9BD"/>
                </a:solidFill>
              </a:defRPr>
            </a:lvl1pPr>
          </a:lstStyle>
          <a:p>
            <a:r>
              <a:t>©2022 Boston Scientific Corporation or its affiliates. All rights reserved.</a:t>
            </a:r>
          </a:p>
        </p:txBody>
      </p:sp>
      <p:sp>
        <p:nvSpPr>
          <p:cNvPr id="439" name="Rectangle"/>
          <p:cNvSpPr txBox="1"/>
          <p:nvPr/>
        </p:nvSpPr>
        <p:spPr>
          <a:xfrm>
            <a:off x="245292" y="6111574"/>
            <a:ext cx="11461579" cy="4247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/>
          <a:lstStyle/>
          <a:p>
            <a:pPr>
              <a:defRPr sz="900">
                <a:solidFill>
                  <a:srgbClr val="535353"/>
                </a:solidFill>
              </a:defRPr>
            </a:pPr>
            <a:endParaRPr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2AD751A1-E58F-E3B1-2FB8-688FA7896EB1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259914" y="6118129"/>
            <a:ext cx="11461579" cy="42473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marL="0" indent="0" defTabSz="914253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00">
                <a:solidFill>
                  <a:srgbClr val="535353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780179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 Chart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raphic 11" descr="Graphic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11" y="256743"/>
            <a:ext cx="1252611" cy="42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7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8" y="229790"/>
            <a:ext cx="659243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Straight Connector 16"/>
          <p:cNvSpPr/>
          <p:nvPr/>
        </p:nvSpPr>
        <p:spPr>
          <a:xfrm flipH="1">
            <a:off x="1012024" y="225546"/>
            <a:ext cx="1" cy="502920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9" name="Title Text"/>
          <p:cNvSpPr txBox="1">
            <a:spLocks noGrp="1"/>
          </p:cNvSpPr>
          <p:nvPr>
            <p:ph type="title"/>
          </p:nvPr>
        </p:nvSpPr>
        <p:spPr>
          <a:xfrm>
            <a:off x="1178011" y="205621"/>
            <a:ext cx="9269201" cy="5662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78011" y="760967"/>
            <a:ext cx="9084065" cy="4247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SzTx/>
              <a:buFontTx/>
              <a:buNone/>
              <a:defRPr b="1"/>
            </a:lvl1pPr>
            <a:lvl2pPr marL="0" indent="457114">
              <a:lnSpc>
                <a:spcPct val="85000"/>
              </a:lnSpc>
              <a:buSzTx/>
              <a:buFontTx/>
              <a:buNone/>
              <a:defRPr b="1"/>
            </a:lvl2pPr>
            <a:lvl3pPr marL="0" indent="914228">
              <a:lnSpc>
                <a:spcPct val="85000"/>
              </a:lnSpc>
              <a:buSzTx/>
              <a:buFontTx/>
              <a:buNone/>
              <a:defRPr b="1"/>
            </a:lvl3pPr>
            <a:lvl4pPr marL="0" indent="1371344">
              <a:lnSpc>
                <a:spcPct val="85000"/>
              </a:lnSpc>
              <a:buSzTx/>
              <a:buFontTx/>
              <a:buNone/>
              <a:defRPr b="1"/>
            </a:lvl4pPr>
            <a:lvl5pPr marL="0" indent="1828462">
              <a:lnSpc>
                <a:spcPct val="85000"/>
              </a:lnSpc>
              <a:buSzTx/>
              <a:buFontTx/>
              <a:buNone/>
              <a:defRPr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2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243">
                <a:srgbClr val="004680"/>
              </a:gs>
              <a:gs pos="48176">
                <a:schemeClr val="accent1"/>
              </a:gs>
              <a:gs pos="100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  <p:sp>
        <p:nvSpPr>
          <p:cNvPr id="453" name="©2022 Boston Scientific Corporation or its affiliates. All rights reserved."/>
          <p:cNvSpPr txBox="1"/>
          <p:nvPr/>
        </p:nvSpPr>
        <p:spPr>
          <a:xfrm>
            <a:off x="245292" y="6627552"/>
            <a:ext cx="944093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900">
                <a:solidFill>
                  <a:srgbClr val="B4B9BD"/>
                </a:solidFill>
              </a:defRPr>
            </a:lvl1pPr>
          </a:lstStyle>
          <a:p>
            <a:r>
              <a:t>©2022 Boston Scientific Corporation or its affiliates. All rights reserved.</a:t>
            </a:r>
          </a:p>
        </p:txBody>
      </p:sp>
      <p:sp>
        <p:nvSpPr>
          <p:cNvPr id="454" name="Rectangle"/>
          <p:cNvSpPr txBox="1"/>
          <p:nvPr/>
        </p:nvSpPr>
        <p:spPr>
          <a:xfrm>
            <a:off x="245292" y="6111574"/>
            <a:ext cx="11461579" cy="4247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/>
          <a:lstStyle/>
          <a:p>
            <a:pPr>
              <a:defRPr sz="900">
                <a:solidFill>
                  <a:srgbClr val="535353"/>
                </a:solidFill>
              </a:defRPr>
            </a:pPr>
            <a:endParaRPr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9F5B7655-BB8F-89DA-D663-62D021BD2259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259914" y="6118129"/>
            <a:ext cx="11461579" cy="42473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marL="0" indent="0" defTabSz="914253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00">
                <a:solidFill>
                  <a:srgbClr val="535353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166456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able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raphic 11" descr="Graphic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11" y="256743"/>
            <a:ext cx="1252611" cy="42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2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8" y="229790"/>
            <a:ext cx="659243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463" name="Straight Connector 16"/>
          <p:cNvSpPr/>
          <p:nvPr/>
        </p:nvSpPr>
        <p:spPr>
          <a:xfrm flipH="1">
            <a:off x="1012024" y="225546"/>
            <a:ext cx="1" cy="502920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4" name="Title Text"/>
          <p:cNvSpPr txBox="1">
            <a:spLocks noGrp="1"/>
          </p:cNvSpPr>
          <p:nvPr>
            <p:ph type="title"/>
          </p:nvPr>
        </p:nvSpPr>
        <p:spPr>
          <a:xfrm>
            <a:off x="1178011" y="205621"/>
            <a:ext cx="9269201" cy="5662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66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243">
                <a:srgbClr val="004680"/>
              </a:gs>
              <a:gs pos="48176">
                <a:schemeClr val="accent1"/>
              </a:gs>
              <a:gs pos="100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  <p:sp>
        <p:nvSpPr>
          <p:cNvPr id="467" name="©2022 Boston Scientific Corporation or its affiliates. All rights reserved."/>
          <p:cNvSpPr txBox="1"/>
          <p:nvPr/>
        </p:nvSpPr>
        <p:spPr>
          <a:xfrm>
            <a:off x="245292" y="6627552"/>
            <a:ext cx="944093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900">
                <a:solidFill>
                  <a:srgbClr val="B4B9BD"/>
                </a:solidFill>
              </a:defRPr>
            </a:lvl1pPr>
          </a:lstStyle>
          <a:p>
            <a:r>
              <a:t>©2022 Boston Scientific Corporation or its affiliates. All rights reserved.</a:t>
            </a:r>
          </a:p>
        </p:txBody>
      </p:sp>
      <p:sp>
        <p:nvSpPr>
          <p:cNvPr id="468" name="Rectangle"/>
          <p:cNvSpPr txBox="1"/>
          <p:nvPr/>
        </p:nvSpPr>
        <p:spPr>
          <a:xfrm>
            <a:off x="245292" y="6111574"/>
            <a:ext cx="11461579" cy="4247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/>
          <a:lstStyle/>
          <a:p>
            <a:pPr>
              <a:defRPr sz="900">
                <a:solidFill>
                  <a:srgbClr val="535353"/>
                </a:solidFill>
              </a:defRPr>
            </a:pPr>
            <a:endParaRPr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3B94A19A-D38B-70EB-6044-A79FA8B62219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259914" y="6118129"/>
            <a:ext cx="11461579" cy="42473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marL="0" indent="0" defTabSz="914253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00">
                <a:solidFill>
                  <a:srgbClr val="535353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394536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able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raphic 11" descr="Graphic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11" y="256743"/>
            <a:ext cx="1252611" cy="42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6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8" y="229790"/>
            <a:ext cx="659243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477" name="Straight Connector 16"/>
          <p:cNvSpPr/>
          <p:nvPr/>
        </p:nvSpPr>
        <p:spPr>
          <a:xfrm flipH="1">
            <a:off x="1012024" y="225546"/>
            <a:ext cx="1" cy="502920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8" name="Title Text"/>
          <p:cNvSpPr txBox="1">
            <a:spLocks noGrp="1"/>
          </p:cNvSpPr>
          <p:nvPr>
            <p:ph type="title"/>
          </p:nvPr>
        </p:nvSpPr>
        <p:spPr>
          <a:xfrm>
            <a:off x="1178011" y="205621"/>
            <a:ext cx="9269201" cy="5662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7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78011" y="760967"/>
            <a:ext cx="9084065" cy="4247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SzTx/>
              <a:buFontTx/>
              <a:buNone/>
              <a:defRPr b="1"/>
            </a:lvl1pPr>
            <a:lvl2pPr marL="0" indent="457114">
              <a:lnSpc>
                <a:spcPct val="85000"/>
              </a:lnSpc>
              <a:buSzTx/>
              <a:buFontTx/>
              <a:buNone/>
              <a:defRPr b="1"/>
            </a:lvl2pPr>
            <a:lvl3pPr marL="0" indent="914228">
              <a:lnSpc>
                <a:spcPct val="85000"/>
              </a:lnSpc>
              <a:buSzTx/>
              <a:buFontTx/>
              <a:buNone/>
              <a:defRPr b="1"/>
            </a:lvl3pPr>
            <a:lvl4pPr marL="0" indent="1371344">
              <a:lnSpc>
                <a:spcPct val="85000"/>
              </a:lnSpc>
              <a:buSzTx/>
              <a:buFontTx/>
              <a:buNone/>
              <a:defRPr b="1"/>
            </a:lvl4pPr>
            <a:lvl5pPr marL="0" indent="1828462">
              <a:lnSpc>
                <a:spcPct val="85000"/>
              </a:lnSpc>
              <a:buSzTx/>
              <a:buFontTx/>
              <a:buNone/>
              <a:defRPr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81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243">
                <a:srgbClr val="004680"/>
              </a:gs>
              <a:gs pos="48176">
                <a:schemeClr val="accent1"/>
              </a:gs>
              <a:gs pos="100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  <p:sp>
        <p:nvSpPr>
          <p:cNvPr id="482" name="©2022 Boston Scientific Corporation or its affiliates. All rights reserved."/>
          <p:cNvSpPr txBox="1"/>
          <p:nvPr/>
        </p:nvSpPr>
        <p:spPr>
          <a:xfrm>
            <a:off x="245292" y="6627552"/>
            <a:ext cx="944093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900">
                <a:solidFill>
                  <a:srgbClr val="B4B9BD"/>
                </a:solidFill>
              </a:defRPr>
            </a:lvl1pPr>
          </a:lstStyle>
          <a:p>
            <a:r>
              <a:t>©2022 Boston Scientific Corporation or its affiliates. All rights reserved.</a:t>
            </a:r>
          </a:p>
        </p:txBody>
      </p:sp>
      <p:sp>
        <p:nvSpPr>
          <p:cNvPr id="483" name="Rectangle"/>
          <p:cNvSpPr txBox="1"/>
          <p:nvPr/>
        </p:nvSpPr>
        <p:spPr>
          <a:xfrm>
            <a:off x="245292" y="6111574"/>
            <a:ext cx="11461579" cy="4247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/>
          <a:lstStyle/>
          <a:p>
            <a:pPr>
              <a:defRPr sz="900">
                <a:solidFill>
                  <a:srgbClr val="535353"/>
                </a:solidFill>
              </a:defRPr>
            </a:pPr>
            <a:endParaRPr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E21C3E88-F5C9-0616-DA61-76C89E54AC40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259914" y="6118129"/>
            <a:ext cx="11461579" cy="42473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marL="0" indent="0" defTabSz="914253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00">
                <a:solidFill>
                  <a:srgbClr val="535353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365608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 Table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raphic 11" descr="Graphic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11" y="256743"/>
            <a:ext cx="1252611" cy="42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1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8" y="229790"/>
            <a:ext cx="659243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492" name="Straight Connector 16"/>
          <p:cNvSpPr/>
          <p:nvPr/>
        </p:nvSpPr>
        <p:spPr>
          <a:xfrm flipH="1">
            <a:off x="1012024" y="225546"/>
            <a:ext cx="1" cy="502920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3" name="Title Text"/>
          <p:cNvSpPr txBox="1">
            <a:spLocks noGrp="1"/>
          </p:cNvSpPr>
          <p:nvPr>
            <p:ph type="title"/>
          </p:nvPr>
        </p:nvSpPr>
        <p:spPr>
          <a:xfrm>
            <a:off x="1178011" y="205621"/>
            <a:ext cx="9269201" cy="5662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5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243">
                <a:srgbClr val="004680"/>
              </a:gs>
              <a:gs pos="48176">
                <a:schemeClr val="accent1"/>
              </a:gs>
              <a:gs pos="100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  <p:sp>
        <p:nvSpPr>
          <p:cNvPr id="497" name="Rectangle"/>
          <p:cNvSpPr txBox="1"/>
          <p:nvPr/>
        </p:nvSpPr>
        <p:spPr>
          <a:xfrm>
            <a:off x="245292" y="6111574"/>
            <a:ext cx="11461579" cy="4247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/>
          <a:lstStyle/>
          <a:p>
            <a:pPr>
              <a:defRPr sz="900">
                <a:solidFill>
                  <a:srgbClr val="535353"/>
                </a:solidFill>
              </a:defRPr>
            </a:pPr>
            <a:endParaRPr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F08774BF-1F7D-DB75-B018-E9FDFD0B3300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259914" y="6118129"/>
            <a:ext cx="11461579" cy="42473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marL="0" indent="0" defTabSz="914253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00">
                <a:solidFill>
                  <a:srgbClr val="535353"/>
                </a:solidFill>
              </a:defRPr>
            </a:pPr>
            <a:endParaRPr/>
          </a:p>
        </p:txBody>
      </p:sp>
      <p:sp>
        <p:nvSpPr>
          <p:cNvPr id="11" name="©2022 Boston Scientific Corporation or its affiliates. All rights reserved.">
            <a:extLst>
              <a:ext uri="{FF2B5EF4-FFF2-40B4-BE49-F238E27FC236}">
                <a16:creationId xmlns:a16="http://schemas.microsoft.com/office/drawing/2014/main" id="{289DCAA9-3D8E-425E-A677-5500DEA4125B}"/>
              </a:ext>
            </a:extLst>
          </p:cNvPr>
          <p:cNvSpPr txBox="1"/>
          <p:nvPr userDrawn="1"/>
        </p:nvSpPr>
        <p:spPr>
          <a:xfrm>
            <a:off x="245292" y="6627552"/>
            <a:ext cx="944093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900">
                <a:solidFill>
                  <a:srgbClr val="B4B9BD"/>
                </a:solidFill>
              </a:defRPr>
            </a:lvl1pPr>
          </a:lstStyle>
          <a:p>
            <a:r>
              <a:t>©2022 Boston Scientific Corporation or its affiliates. All rights reserved.</a:t>
            </a:r>
            <a:r>
              <a:rPr lang="en-IE"/>
              <a:t> </a:t>
            </a:r>
            <a:r>
              <a:rPr kumimoji="0" lang="en-IE" sz="900" b="0" i="0" u="none" strike="noStrike" cap="none" spc="0" normalizeH="0" baseline="0">
                <a:ln>
                  <a:noFill/>
                </a:ln>
                <a:solidFill>
                  <a:srgbClr val="B4B9BD"/>
                </a:solidFill>
                <a:effectLst/>
                <a:uFillTx/>
                <a:latin typeface="Century Gothic"/>
                <a:ea typeface="+mn-ea"/>
                <a:cs typeface="+mn-cs"/>
                <a:sym typeface="Century Gothic"/>
              </a:rPr>
              <a:t>SH-1014804-AB</a:t>
            </a:r>
            <a:r>
              <a:rPr kumimoji="0" lang="en-IE" sz="900" b="0" i="0" u="none" strike="noStrike" cap="none" spc="0" normalizeH="0" baseline="0">
                <a:ln>
                  <a:noFill/>
                </a:ln>
                <a:solidFill>
                  <a:srgbClr val="B4B9BD"/>
                </a:solidFill>
                <a:effectLst/>
                <a:uFillTx/>
                <a:latin typeface="Century Gothic"/>
                <a:sym typeface="Century Gothic"/>
              </a:rPr>
              <a:t> </a:t>
            </a:r>
            <a:endParaRPr kumimoji="0" sz="900" b="0" i="0" u="none" strike="noStrike" cap="none" spc="0" normalizeH="0" baseline="0">
              <a:ln>
                <a:noFill/>
              </a:ln>
              <a:solidFill>
                <a:srgbClr val="B4B9BD"/>
              </a:solidFill>
              <a:effectLst/>
              <a:uFillTx/>
              <a:latin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66453527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 Table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>
                  <a:lumOff val="-9999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05" name="Graphic 11" descr="Graphic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11" y="256743"/>
            <a:ext cx="1252611" cy="42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6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8" y="229790"/>
            <a:ext cx="659243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507" name="Straight Connector 16"/>
          <p:cNvSpPr/>
          <p:nvPr/>
        </p:nvSpPr>
        <p:spPr>
          <a:xfrm flipH="1">
            <a:off x="1012024" y="225546"/>
            <a:ext cx="1" cy="502920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8" name="Title Text"/>
          <p:cNvSpPr txBox="1">
            <a:spLocks noGrp="1"/>
          </p:cNvSpPr>
          <p:nvPr>
            <p:ph type="title"/>
          </p:nvPr>
        </p:nvSpPr>
        <p:spPr>
          <a:xfrm>
            <a:off x="1178011" y="205621"/>
            <a:ext cx="9269201" cy="5662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0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78011" y="760967"/>
            <a:ext cx="9084065" cy="4247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SzTx/>
              <a:buFontTx/>
              <a:buNone/>
              <a:defRPr b="1"/>
            </a:lvl1pPr>
            <a:lvl2pPr marL="0" indent="457114">
              <a:lnSpc>
                <a:spcPct val="85000"/>
              </a:lnSpc>
              <a:buSzTx/>
              <a:buFontTx/>
              <a:buNone/>
              <a:defRPr b="1"/>
            </a:lvl2pPr>
            <a:lvl3pPr marL="0" indent="914228">
              <a:lnSpc>
                <a:spcPct val="85000"/>
              </a:lnSpc>
              <a:buSzTx/>
              <a:buFontTx/>
              <a:buNone/>
              <a:defRPr b="1"/>
            </a:lvl3pPr>
            <a:lvl4pPr marL="0" indent="1371344">
              <a:lnSpc>
                <a:spcPct val="85000"/>
              </a:lnSpc>
              <a:buSzTx/>
              <a:buFontTx/>
              <a:buNone/>
              <a:defRPr b="1"/>
            </a:lvl4pPr>
            <a:lvl5pPr marL="0" indent="1828462">
              <a:lnSpc>
                <a:spcPct val="85000"/>
              </a:lnSpc>
              <a:buSzTx/>
              <a:buFontTx/>
              <a:buNone/>
              <a:defRPr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243">
                <a:srgbClr val="004680"/>
              </a:gs>
              <a:gs pos="48176">
                <a:schemeClr val="accent1"/>
              </a:gs>
              <a:gs pos="100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  <p:sp>
        <p:nvSpPr>
          <p:cNvPr id="513" name="Rectangle"/>
          <p:cNvSpPr txBox="1"/>
          <p:nvPr/>
        </p:nvSpPr>
        <p:spPr>
          <a:xfrm>
            <a:off x="245292" y="6111574"/>
            <a:ext cx="11461579" cy="4247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/>
          <a:lstStyle/>
          <a:p>
            <a:pPr>
              <a:defRPr sz="900">
                <a:solidFill>
                  <a:srgbClr val="535353"/>
                </a:solidFill>
              </a:defRPr>
            </a:pPr>
            <a:endParaRPr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231C8581-1545-5669-6CA5-49B521C2858E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259914" y="6118129"/>
            <a:ext cx="11461579" cy="42473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marL="0" indent="0" defTabSz="914253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00">
                <a:solidFill>
                  <a:srgbClr val="535353"/>
                </a:solidFill>
              </a:defRPr>
            </a:pPr>
            <a:endParaRPr/>
          </a:p>
        </p:txBody>
      </p:sp>
      <p:sp>
        <p:nvSpPr>
          <p:cNvPr id="13" name="©2022 Boston Scientific Corporation or its affiliates. All rights reserved.">
            <a:extLst>
              <a:ext uri="{FF2B5EF4-FFF2-40B4-BE49-F238E27FC236}">
                <a16:creationId xmlns:a16="http://schemas.microsoft.com/office/drawing/2014/main" id="{5D3FF335-6D90-4D8C-81D9-D8436499CF5E}"/>
              </a:ext>
            </a:extLst>
          </p:cNvPr>
          <p:cNvSpPr txBox="1"/>
          <p:nvPr userDrawn="1"/>
        </p:nvSpPr>
        <p:spPr>
          <a:xfrm>
            <a:off x="245292" y="6627552"/>
            <a:ext cx="944093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900">
                <a:solidFill>
                  <a:srgbClr val="B4B9BD"/>
                </a:solidFill>
              </a:defRPr>
            </a:lvl1pPr>
          </a:lstStyle>
          <a:p>
            <a:r>
              <a:t>©2022 Boston Scientific Corporation or its affiliates. All rights reserved.</a:t>
            </a:r>
            <a:r>
              <a:rPr lang="en-IE"/>
              <a:t> </a:t>
            </a:r>
            <a:r>
              <a:rPr kumimoji="0" lang="en-IE" sz="900" b="0" i="0" u="none" strike="noStrike" cap="none" spc="0" normalizeH="0" baseline="0">
                <a:ln>
                  <a:noFill/>
                </a:ln>
                <a:solidFill>
                  <a:srgbClr val="B4B9BD"/>
                </a:solidFill>
                <a:effectLst/>
                <a:uFillTx/>
                <a:latin typeface="Century Gothic"/>
                <a:ea typeface="+mn-ea"/>
                <a:cs typeface="+mn-cs"/>
                <a:sym typeface="Century Gothic"/>
              </a:rPr>
              <a:t>SH-1014804-AB</a:t>
            </a:r>
            <a:r>
              <a:rPr kumimoji="0" lang="en-IE" sz="900" b="0" i="0" u="none" strike="noStrike" cap="none" spc="0" normalizeH="0" baseline="0">
                <a:ln>
                  <a:noFill/>
                </a:ln>
                <a:solidFill>
                  <a:srgbClr val="B4B9BD"/>
                </a:solidFill>
                <a:effectLst/>
                <a:uFillTx/>
                <a:latin typeface="Century Gothic"/>
                <a:sym typeface="Century Gothic"/>
              </a:rPr>
              <a:t> </a:t>
            </a:r>
            <a:endParaRPr kumimoji="0" sz="900" b="0" i="0" u="none" strike="noStrike" cap="none" spc="0" normalizeH="0" baseline="0">
              <a:ln>
                <a:noFill/>
              </a:ln>
              <a:solidFill>
                <a:srgbClr val="B4B9BD"/>
              </a:solidFill>
              <a:effectLst/>
              <a:uFillTx/>
              <a:latin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15178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ransition Option 1 cop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"/>
          <p:cNvSpPr/>
          <p:nvPr/>
        </p:nvSpPr>
        <p:spPr>
          <a:xfrm>
            <a:off x="2053" y="2291"/>
            <a:ext cx="4779523" cy="6853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746"/>
                </a:moveTo>
                <a:lnTo>
                  <a:pt x="2555" y="21600"/>
                </a:lnTo>
                <a:lnTo>
                  <a:pt x="17" y="21600"/>
                </a:lnTo>
                <a:lnTo>
                  <a:pt x="17" y="13485"/>
                </a:lnTo>
                <a:lnTo>
                  <a:pt x="5019" y="10845"/>
                </a:lnTo>
                <a:lnTo>
                  <a:pt x="0" y="8058"/>
                </a:lnTo>
                <a:lnTo>
                  <a:pt x="0" y="0"/>
                </a:lnTo>
                <a:lnTo>
                  <a:pt x="2652" y="0"/>
                </a:lnTo>
                <a:lnTo>
                  <a:pt x="21600" y="10746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2700">
            <a:miter lim="400000"/>
          </a:ln>
          <a:effectLst>
            <a:outerShdw blurRad="88900" rotWithShape="0">
              <a:srgbClr val="808080">
                <a:alpha val="20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 sz="1700"/>
            </a:pPr>
            <a:endParaRPr/>
          </a:p>
        </p:txBody>
      </p:sp>
      <p:pic>
        <p:nvPicPr>
          <p:cNvPr id="4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29" y="3181638"/>
            <a:ext cx="659245" cy="494434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Graphic 11" descr="Graphic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9210" y="256743"/>
            <a:ext cx="1252612" cy="4265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2" name="Group"/>
          <p:cNvGrpSpPr/>
          <p:nvPr/>
        </p:nvGrpSpPr>
        <p:grpSpPr>
          <a:xfrm>
            <a:off x="309981" y="230433"/>
            <a:ext cx="4366867" cy="6550296"/>
            <a:chOff x="0" y="0"/>
            <a:chExt cx="4366865" cy="6550295"/>
          </a:xfrm>
        </p:grpSpPr>
        <p:pic>
          <p:nvPicPr>
            <p:cNvPr id="49" name="glow.png" descr="glow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4366865" cy="65502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" name="glow.png" descr="glow.png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51693" y="673099"/>
              <a:ext cx="3452465" cy="5178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" name="glow.png" descr="glow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4940" y="1131755"/>
              <a:ext cx="2840924" cy="42613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8738" y="6600006"/>
            <a:ext cx="139390" cy="1397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Slide Transition Title Option 1">
            <a:extLst>
              <a:ext uri="{FF2B5EF4-FFF2-40B4-BE49-F238E27FC236}">
                <a16:creationId xmlns:a16="http://schemas.microsoft.com/office/drawing/2014/main" id="{B34ED232-28A6-5C43-E389-E41B92F0836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253417" y="2029336"/>
            <a:ext cx="5153384" cy="2799041"/>
          </a:xfrm>
          <a:prstGeom prst="rect">
            <a:avLst/>
          </a:prstGeom>
        </p:spPr>
        <p:txBody>
          <a:bodyPr lIns="45718" tIns="45718" rIns="45718" bIns="45718" anchor="ctr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t>Slide Transition Title Option </a:t>
            </a:r>
            <a:r>
              <a:rPr lang="en-US"/>
              <a:t>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97454336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able &amp; Tex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Graphic 11" descr="Graphic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11" y="256743"/>
            <a:ext cx="1252611" cy="42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1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8" y="229790"/>
            <a:ext cx="659243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522" name="Straight Connector 16"/>
          <p:cNvSpPr/>
          <p:nvPr/>
        </p:nvSpPr>
        <p:spPr>
          <a:xfrm flipH="1">
            <a:off x="1012024" y="225546"/>
            <a:ext cx="1" cy="502920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172200" y="1565328"/>
            <a:ext cx="5638800" cy="480372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4" name="Title Text"/>
          <p:cNvSpPr txBox="1">
            <a:spLocks noGrp="1"/>
          </p:cNvSpPr>
          <p:nvPr>
            <p:ph type="title"/>
          </p:nvPr>
        </p:nvSpPr>
        <p:spPr>
          <a:xfrm>
            <a:off x="1178011" y="205621"/>
            <a:ext cx="9269201" cy="5662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6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243">
                <a:srgbClr val="004680"/>
              </a:gs>
              <a:gs pos="48176">
                <a:schemeClr val="accent1"/>
              </a:gs>
              <a:gs pos="100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  <p:sp>
        <p:nvSpPr>
          <p:cNvPr id="528" name="Rectangle"/>
          <p:cNvSpPr txBox="1"/>
          <p:nvPr/>
        </p:nvSpPr>
        <p:spPr>
          <a:xfrm>
            <a:off x="245292" y="6111574"/>
            <a:ext cx="11461579" cy="4247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/>
          <a:lstStyle/>
          <a:p>
            <a:pPr>
              <a:defRPr sz="900">
                <a:solidFill>
                  <a:srgbClr val="535353"/>
                </a:solidFill>
              </a:defRPr>
            </a:pPr>
            <a:endParaRPr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40C46EC3-72F5-73B9-24F9-CA726DDA3D12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259914" y="6118129"/>
            <a:ext cx="11461579" cy="42473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marL="0" indent="0" defTabSz="914253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00">
                <a:solidFill>
                  <a:srgbClr val="535353"/>
                </a:solidFill>
              </a:defRPr>
            </a:pPr>
            <a:endParaRPr/>
          </a:p>
        </p:txBody>
      </p:sp>
      <p:sp>
        <p:nvSpPr>
          <p:cNvPr id="12" name="©2022 Boston Scientific Corporation or its affiliates. All rights reserved.">
            <a:extLst>
              <a:ext uri="{FF2B5EF4-FFF2-40B4-BE49-F238E27FC236}">
                <a16:creationId xmlns:a16="http://schemas.microsoft.com/office/drawing/2014/main" id="{05C6B51E-CCC3-4819-BC6E-388C8E85CC2B}"/>
              </a:ext>
            </a:extLst>
          </p:cNvPr>
          <p:cNvSpPr txBox="1"/>
          <p:nvPr userDrawn="1"/>
        </p:nvSpPr>
        <p:spPr>
          <a:xfrm>
            <a:off x="245292" y="6627552"/>
            <a:ext cx="944093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900">
                <a:solidFill>
                  <a:srgbClr val="B4B9BD"/>
                </a:solidFill>
              </a:defRPr>
            </a:lvl1pPr>
          </a:lstStyle>
          <a:p>
            <a:r>
              <a:t>©2022 Boston Scientific Corporation or its affiliates. All rights reserved.</a:t>
            </a:r>
            <a:r>
              <a:rPr lang="en-IE"/>
              <a:t> </a:t>
            </a:r>
            <a:r>
              <a:rPr kumimoji="0" lang="en-IE" sz="900" b="0" i="0" u="none" strike="noStrike" cap="none" spc="0" normalizeH="0" baseline="0">
                <a:ln>
                  <a:noFill/>
                </a:ln>
                <a:solidFill>
                  <a:srgbClr val="B4B9BD"/>
                </a:solidFill>
                <a:effectLst/>
                <a:uFillTx/>
                <a:latin typeface="Century Gothic"/>
                <a:ea typeface="+mn-ea"/>
                <a:cs typeface="+mn-cs"/>
                <a:sym typeface="Century Gothic"/>
              </a:rPr>
              <a:t>SH-1014804-AB</a:t>
            </a:r>
            <a:r>
              <a:rPr kumimoji="0" lang="en-IE" sz="900" b="0" i="0" u="none" strike="noStrike" cap="none" spc="0" normalizeH="0" baseline="0">
                <a:ln>
                  <a:noFill/>
                </a:ln>
                <a:solidFill>
                  <a:srgbClr val="B4B9BD"/>
                </a:solidFill>
                <a:effectLst/>
                <a:uFillTx/>
                <a:latin typeface="Century Gothic"/>
                <a:sym typeface="Century Gothic"/>
              </a:rPr>
              <a:t> </a:t>
            </a:r>
            <a:endParaRPr kumimoji="0" sz="900" b="0" i="0" u="none" strike="noStrike" cap="none" spc="0" normalizeH="0" baseline="0">
              <a:ln>
                <a:noFill/>
              </a:ln>
              <a:solidFill>
                <a:srgbClr val="B4B9BD"/>
              </a:solidFill>
              <a:effectLst/>
              <a:uFillTx/>
              <a:latin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2148120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able &amp; Text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Graphic 11" descr="Graphic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11" y="256743"/>
            <a:ext cx="1252611" cy="42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8" y="229790"/>
            <a:ext cx="659243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537" name="Straight Connector 16"/>
          <p:cNvSpPr/>
          <p:nvPr/>
        </p:nvSpPr>
        <p:spPr>
          <a:xfrm flipH="1">
            <a:off x="1012024" y="225546"/>
            <a:ext cx="1" cy="502920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172200" y="1565328"/>
            <a:ext cx="5638800" cy="480372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9" name="Title Text"/>
          <p:cNvSpPr txBox="1">
            <a:spLocks noGrp="1"/>
          </p:cNvSpPr>
          <p:nvPr>
            <p:ph type="title"/>
          </p:nvPr>
        </p:nvSpPr>
        <p:spPr>
          <a:xfrm>
            <a:off x="1178011" y="205621"/>
            <a:ext cx="9269201" cy="5662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40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1178010" y="760967"/>
            <a:ext cx="9084066" cy="424734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lnSpc>
                <a:spcPct val="85000"/>
              </a:lnSpc>
              <a:buSzTx/>
              <a:buFontTx/>
              <a:buNone/>
              <a:defRPr b="1"/>
            </a:pPr>
            <a:endParaRPr/>
          </a:p>
        </p:txBody>
      </p:sp>
      <p:sp>
        <p:nvSpPr>
          <p:cNvPr id="5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2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243">
                <a:srgbClr val="004680"/>
              </a:gs>
              <a:gs pos="48176">
                <a:schemeClr val="accent1"/>
              </a:gs>
              <a:gs pos="100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  <p:sp>
        <p:nvSpPr>
          <p:cNvPr id="543" name="©2022 Boston Scientific Corporation or its affiliates. All rights reserved."/>
          <p:cNvSpPr txBox="1"/>
          <p:nvPr/>
        </p:nvSpPr>
        <p:spPr>
          <a:xfrm>
            <a:off x="245292" y="6627552"/>
            <a:ext cx="944093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900">
                <a:solidFill>
                  <a:srgbClr val="B4B9BD"/>
                </a:solidFill>
              </a:defRPr>
            </a:lvl1pPr>
          </a:lstStyle>
          <a:p>
            <a:r>
              <a:t>©2022 Boston Scientific Corporation or its affiliates. All rights reserved.</a:t>
            </a:r>
          </a:p>
        </p:txBody>
      </p:sp>
      <p:sp>
        <p:nvSpPr>
          <p:cNvPr id="544" name="Rectangle"/>
          <p:cNvSpPr txBox="1"/>
          <p:nvPr/>
        </p:nvSpPr>
        <p:spPr>
          <a:xfrm>
            <a:off x="245292" y="6111574"/>
            <a:ext cx="11461579" cy="4247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/>
          <a:lstStyle/>
          <a:p>
            <a:pPr>
              <a:defRPr sz="900">
                <a:solidFill>
                  <a:srgbClr val="535353"/>
                </a:solidFill>
              </a:defRPr>
            </a:pPr>
            <a:endParaRPr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212DF06B-FE12-26D1-DFE3-602046748FC2}"/>
              </a:ext>
            </a:extLst>
          </p:cNvPr>
          <p:cNvSpPr txBox="1">
            <a:spLocks noGrp="1"/>
          </p:cNvSpPr>
          <p:nvPr>
            <p:ph type="body" sz="quarter" idx="22"/>
          </p:nvPr>
        </p:nvSpPr>
        <p:spPr>
          <a:xfrm>
            <a:off x="259914" y="6118129"/>
            <a:ext cx="11461579" cy="42473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marL="0" indent="0" defTabSz="914253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00">
                <a:solidFill>
                  <a:srgbClr val="535353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925503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 Table &amp; Tex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Graphic 11" descr="Graphic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11" y="256743"/>
            <a:ext cx="1252611" cy="42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2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8" y="229790"/>
            <a:ext cx="659243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553" name="Straight Connector 16"/>
          <p:cNvSpPr/>
          <p:nvPr/>
        </p:nvSpPr>
        <p:spPr>
          <a:xfrm flipH="1">
            <a:off x="1012024" y="225546"/>
            <a:ext cx="1" cy="502920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81000" y="4038600"/>
            <a:ext cx="5562600" cy="2286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711069" indent="-253954">
              <a:defRPr sz="2000"/>
            </a:lvl2pPr>
            <a:lvl3pPr marL="1168183" indent="-253954">
              <a:defRPr sz="2000"/>
            </a:lvl3pPr>
            <a:lvl4pPr marL="1657043" indent="-285698">
              <a:defRPr sz="2000"/>
            </a:lvl4pPr>
            <a:lvl5pPr marL="2114160" indent="-285698"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248400" y="4038600"/>
            <a:ext cx="5562600" cy="2286000"/>
          </a:xfrm>
          <a:prstGeom prst="rect">
            <a:avLst/>
          </a:prstGeom>
        </p:spPr>
        <p:txBody>
          <a:bodyPr/>
          <a:lstStyle/>
          <a:p>
            <a:pPr>
              <a:defRPr sz="2000"/>
            </a:pPr>
            <a:endParaRPr/>
          </a:p>
        </p:txBody>
      </p:sp>
      <p:sp>
        <p:nvSpPr>
          <p:cNvPr id="556" name="Title Text"/>
          <p:cNvSpPr txBox="1">
            <a:spLocks noGrp="1"/>
          </p:cNvSpPr>
          <p:nvPr>
            <p:ph type="title"/>
          </p:nvPr>
        </p:nvSpPr>
        <p:spPr>
          <a:xfrm>
            <a:off x="1178011" y="205621"/>
            <a:ext cx="9269201" cy="5662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58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243">
                <a:srgbClr val="004680"/>
              </a:gs>
              <a:gs pos="48176">
                <a:schemeClr val="accent1"/>
              </a:gs>
              <a:gs pos="100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  <p:sp>
        <p:nvSpPr>
          <p:cNvPr id="559" name="©2022 Boston Scientific Corporation or its affiliates. All rights reserved."/>
          <p:cNvSpPr txBox="1"/>
          <p:nvPr/>
        </p:nvSpPr>
        <p:spPr>
          <a:xfrm>
            <a:off x="245292" y="6627552"/>
            <a:ext cx="944093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900">
                <a:solidFill>
                  <a:srgbClr val="B4B9BD"/>
                </a:solidFill>
              </a:defRPr>
            </a:lvl1pPr>
          </a:lstStyle>
          <a:p>
            <a:r>
              <a:t>©2022 Boston Scientific Corporation or its affiliates. All rights reserved.</a:t>
            </a:r>
          </a:p>
        </p:txBody>
      </p:sp>
      <p:sp>
        <p:nvSpPr>
          <p:cNvPr id="560" name="Rectangle"/>
          <p:cNvSpPr txBox="1"/>
          <p:nvPr/>
        </p:nvSpPr>
        <p:spPr>
          <a:xfrm>
            <a:off x="245292" y="6111574"/>
            <a:ext cx="11461579" cy="4247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/>
          <a:lstStyle/>
          <a:p>
            <a:pPr>
              <a:defRPr sz="900">
                <a:solidFill>
                  <a:srgbClr val="535353"/>
                </a:solidFill>
              </a:defRPr>
            </a:pPr>
            <a:endParaRPr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6A99C4E6-E98B-0C61-4334-B459C1FE928F}"/>
              </a:ext>
            </a:extLst>
          </p:cNvPr>
          <p:cNvSpPr txBox="1">
            <a:spLocks noGrp="1"/>
          </p:cNvSpPr>
          <p:nvPr>
            <p:ph type="body" sz="quarter" idx="22"/>
          </p:nvPr>
        </p:nvSpPr>
        <p:spPr>
          <a:xfrm>
            <a:off x="259914" y="6118129"/>
            <a:ext cx="11461579" cy="42473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marL="0" indent="0" defTabSz="914253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00">
                <a:solidFill>
                  <a:srgbClr val="535353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1400550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 Table &amp; Text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Graphic 11" descr="Graphic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11" y="256743"/>
            <a:ext cx="1252611" cy="42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8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8" y="229790"/>
            <a:ext cx="659243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569" name="Straight Connector 16"/>
          <p:cNvSpPr/>
          <p:nvPr/>
        </p:nvSpPr>
        <p:spPr>
          <a:xfrm flipH="1">
            <a:off x="1012024" y="225546"/>
            <a:ext cx="1" cy="502920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81000" y="4038600"/>
            <a:ext cx="5562600" cy="2286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711069" indent="-253954">
              <a:defRPr sz="2000"/>
            </a:lvl2pPr>
            <a:lvl3pPr marL="1168183" indent="-253954">
              <a:defRPr sz="2000"/>
            </a:lvl3pPr>
            <a:lvl4pPr marL="1657043" indent="-285698">
              <a:defRPr sz="2000"/>
            </a:lvl4pPr>
            <a:lvl5pPr marL="2114160" indent="-285698"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248400" y="4038600"/>
            <a:ext cx="5562600" cy="2286000"/>
          </a:xfrm>
          <a:prstGeom prst="rect">
            <a:avLst/>
          </a:prstGeom>
        </p:spPr>
        <p:txBody>
          <a:bodyPr/>
          <a:lstStyle/>
          <a:p>
            <a:pPr>
              <a:defRPr sz="2000"/>
            </a:pPr>
            <a:endParaRPr/>
          </a:p>
        </p:txBody>
      </p:sp>
      <p:sp>
        <p:nvSpPr>
          <p:cNvPr id="572" name="Title Text"/>
          <p:cNvSpPr txBox="1">
            <a:spLocks noGrp="1"/>
          </p:cNvSpPr>
          <p:nvPr>
            <p:ph type="title"/>
          </p:nvPr>
        </p:nvSpPr>
        <p:spPr>
          <a:xfrm>
            <a:off x="1178011" y="205621"/>
            <a:ext cx="9269201" cy="5662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73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1178010" y="760967"/>
            <a:ext cx="9084066" cy="424734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lnSpc>
                <a:spcPct val="85000"/>
              </a:lnSpc>
              <a:buSzTx/>
              <a:buFontTx/>
              <a:buNone/>
              <a:defRPr b="1"/>
            </a:pPr>
            <a:endParaRPr/>
          </a:p>
        </p:txBody>
      </p:sp>
      <p:sp>
        <p:nvSpPr>
          <p:cNvPr id="5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75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243">
                <a:srgbClr val="004680"/>
              </a:gs>
              <a:gs pos="48176">
                <a:schemeClr val="accent1"/>
              </a:gs>
              <a:gs pos="99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  <p:sp>
        <p:nvSpPr>
          <p:cNvPr id="576" name="©2022 Boston Scientific Corporation or its affiliates. All rights reserved."/>
          <p:cNvSpPr txBox="1"/>
          <p:nvPr/>
        </p:nvSpPr>
        <p:spPr>
          <a:xfrm>
            <a:off x="245292" y="6627552"/>
            <a:ext cx="944093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900">
                <a:solidFill>
                  <a:srgbClr val="B4B9BD"/>
                </a:solidFill>
              </a:defRPr>
            </a:lvl1pPr>
          </a:lstStyle>
          <a:p>
            <a:r>
              <a:t>©2022 Boston Scientific Corporation or its affiliates. All rights reserved.</a:t>
            </a:r>
          </a:p>
        </p:txBody>
      </p:sp>
      <p:sp>
        <p:nvSpPr>
          <p:cNvPr id="577" name="Rectangle"/>
          <p:cNvSpPr txBox="1"/>
          <p:nvPr/>
        </p:nvSpPr>
        <p:spPr>
          <a:xfrm>
            <a:off x="245292" y="6111574"/>
            <a:ext cx="11461579" cy="4247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/>
          <a:lstStyle/>
          <a:p>
            <a:pPr>
              <a:defRPr sz="900">
                <a:solidFill>
                  <a:srgbClr val="535353"/>
                </a:solidFill>
              </a:defRPr>
            </a:pPr>
            <a:endParaRPr/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E88FF391-21CB-5D3C-E5C1-76DEEF637374}"/>
              </a:ext>
            </a:extLst>
          </p:cNvPr>
          <p:cNvSpPr txBox="1">
            <a:spLocks noGrp="1"/>
          </p:cNvSpPr>
          <p:nvPr>
            <p:ph type="body" sz="quarter" idx="23"/>
          </p:nvPr>
        </p:nvSpPr>
        <p:spPr>
          <a:xfrm>
            <a:off x="259914" y="6118129"/>
            <a:ext cx="11461579" cy="42473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marL="0" indent="0" defTabSz="914253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00">
                <a:solidFill>
                  <a:srgbClr val="535353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422688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 Table &amp; Tex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Graphic 11" descr="Graphic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11" y="256743"/>
            <a:ext cx="1252611" cy="42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85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8" y="229790"/>
            <a:ext cx="659243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586" name="Straight Connector 16"/>
          <p:cNvSpPr/>
          <p:nvPr/>
        </p:nvSpPr>
        <p:spPr>
          <a:xfrm flipH="1">
            <a:off x="1012024" y="225546"/>
            <a:ext cx="1" cy="502920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81000" y="4038600"/>
            <a:ext cx="3657600" cy="2286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714243" indent="-257128">
              <a:defRPr sz="1800"/>
            </a:lvl2pPr>
            <a:lvl3pPr marL="1171357" indent="-257128">
              <a:defRPr sz="1800"/>
            </a:lvl3pPr>
            <a:lvl4pPr marL="1665206" indent="-293861">
              <a:defRPr sz="1800"/>
            </a:lvl4pPr>
            <a:lvl5pPr marL="2122323" indent="-293861"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4267200" y="4038600"/>
            <a:ext cx="3657600" cy="2286000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endParaRPr/>
          </a:p>
        </p:txBody>
      </p:sp>
      <p:sp>
        <p:nvSpPr>
          <p:cNvPr id="589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8153400" y="4038600"/>
            <a:ext cx="3657600" cy="2286000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endParaRPr/>
          </a:p>
        </p:txBody>
      </p:sp>
      <p:sp>
        <p:nvSpPr>
          <p:cNvPr id="590" name="Title Text"/>
          <p:cNvSpPr txBox="1">
            <a:spLocks noGrp="1"/>
          </p:cNvSpPr>
          <p:nvPr>
            <p:ph type="title"/>
          </p:nvPr>
        </p:nvSpPr>
        <p:spPr>
          <a:xfrm>
            <a:off x="1178011" y="205621"/>
            <a:ext cx="9269201" cy="5662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92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243">
                <a:srgbClr val="004680"/>
              </a:gs>
              <a:gs pos="48176">
                <a:schemeClr val="accent1"/>
              </a:gs>
              <a:gs pos="100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  <p:sp>
        <p:nvSpPr>
          <p:cNvPr id="593" name="©2022 Boston Scientific Corporation or its affiliates. All rights reserved."/>
          <p:cNvSpPr txBox="1"/>
          <p:nvPr/>
        </p:nvSpPr>
        <p:spPr>
          <a:xfrm>
            <a:off x="245292" y="6627552"/>
            <a:ext cx="944093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900">
                <a:solidFill>
                  <a:srgbClr val="B4B9BD"/>
                </a:solidFill>
              </a:defRPr>
            </a:lvl1pPr>
          </a:lstStyle>
          <a:p>
            <a:r>
              <a:t>©2022 Boston Scientific Corporation or its affiliates. All rights reserved.</a:t>
            </a:r>
          </a:p>
        </p:txBody>
      </p:sp>
      <p:sp>
        <p:nvSpPr>
          <p:cNvPr id="594" name="Rectangle"/>
          <p:cNvSpPr txBox="1"/>
          <p:nvPr/>
        </p:nvSpPr>
        <p:spPr>
          <a:xfrm>
            <a:off x="245292" y="6111574"/>
            <a:ext cx="11461579" cy="4247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/>
          <a:lstStyle/>
          <a:p>
            <a:pPr>
              <a:defRPr sz="900">
                <a:solidFill>
                  <a:srgbClr val="535353"/>
                </a:solidFill>
              </a:defRPr>
            </a:pPr>
            <a:endParaRPr/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5C575FB0-B6FC-6D2A-B5BC-05050760A43E}"/>
              </a:ext>
            </a:extLst>
          </p:cNvPr>
          <p:cNvSpPr txBox="1">
            <a:spLocks noGrp="1"/>
          </p:cNvSpPr>
          <p:nvPr>
            <p:ph type="body" sz="quarter" idx="23"/>
          </p:nvPr>
        </p:nvSpPr>
        <p:spPr>
          <a:xfrm>
            <a:off x="259914" y="6118129"/>
            <a:ext cx="11461579" cy="42473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marL="0" indent="0" defTabSz="914253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00">
                <a:solidFill>
                  <a:srgbClr val="535353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8983450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 Table &amp; Text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raphic 11" descr="Graphic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11" y="256743"/>
            <a:ext cx="1252611" cy="42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2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8" y="229790"/>
            <a:ext cx="659243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603" name="Straight Connector 16"/>
          <p:cNvSpPr/>
          <p:nvPr/>
        </p:nvSpPr>
        <p:spPr>
          <a:xfrm flipH="1">
            <a:off x="1012024" y="225546"/>
            <a:ext cx="1" cy="502920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81000" y="4038600"/>
            <a:ext cx="3657600" cy="2286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714243" indent="-257128">
              <a:defRPr sz="1800"/>
            </a:lvl2pPr>
            <a:lvl3pPr marL="1171357" indent="-257128">
              <a:defRPr sz="1800"/>
            </a:lvl3pPr>
            <a:lvl4pPr marL="1665206" indent="-293861">
              <a:defRPr sz="1800"/>
            </a:lvl4pPr>
            <a:lvl5pPr marL="2122323" indent="-293861"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4267200" y="4038600"/>
            <a:ext cx="3657600" cy="2286000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endParaRPr/>
          </a:p>
        </p:txBody>
      </p:sp>
      <p:sp>
        <p:nvSpPr>
          <p:cNvPr id="60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8153400" y="4038600"/>
            <a:ext cx="3657600" cy="2286000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endParaRPr/>
          </a:p>
        </p:txBody>
      </p:sp>
      <p:sp>
        <p:nvSpPr>
          <p:cNvPr id="607" name="Title Text"/>
          <p:cNvSpPr txBox="1">
            <a:spLocks noGrp="1"/>
          </p:cNvSpPr>
          <p:nvPr>
            <p:ph type="title"/>
          </p:nvPr>
        </p:nvSpPr>
        <p:spPr>
          <a:xfrm>
            <a:off x="1178011" y="205621"/>
            <a:ext cx="9269201" cy="5662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08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1178010" y="760967"/>
            <a:ext cx="9084066" cy="424734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lnSpc>
                <a:spcPct val="85000"/>
              </a:lnSpc>
              <a:buSzTx/>
              <a:buFontTx/>
              <a:buNone/>
              <a:defRPr b="1"/>
            </a:pPr>
            <a:endParaRPr/>
          </a:p>
        </p:txBody>
      </p:sp>
      <p:sp>
        <p:nvSpPr>
          <p:cNvPr id="6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10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243">
                <a:srgbClr val="004680"/>
              </a:gs>
              <a:gs pos="48176">
                <a:schemeClr val="accent1"/>
              </a:gs>
              <a:gs pos="100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  <p:sp>
        <p:nvSpPr>
          <p:cNvPr id="611" name="©2022 Boston Scientific Corporation or its affiliates. All rights reserved."/>
          <p:cNvSpPr txBox="1"/>
          <p:nvPr/>
        </p:nvSpPr>
        <p:spPr>
          <a:xfrm>
            <a:off x="245292" y="6627552"/>
            <a:ext cx="944093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900">
                <a:solidFill>
                  <a:srgbClr val="B4B9BD"/>
                </a:solidFill>
              </a:defRPr>
            </a:lvl1pPr>
          </a:lstStyle>
          <a:p>
            <a:r>
              <a:t>©2022 Boston Scientific Corporation or its affiliates. All rights reserved.</a:t>
            </a:r>
          </a:p>
        </p:txBody>
      </p:sp>
      <p:sp>
        <p:nvSpPr>
          <p:cNvPr id="612" name="Rectangle"/>
          <p:cNvSpPr txBox="1"/>
          <p:nvPr/>
        </p:nvSpPr>
        <p:spPr>
          <a:xfrm>
            <a:off x="245292" y="6111574"/>
            <a:ext cx="11461579" cy="4247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/>
          <a:lstStyle/>
          <a:p>
            <a:pPr>
              <a:defRPr sz="900">
                <a:solidFill>
                  <a:srgbClr val="535353"/>
                </a:solidFill>
              </a:defRPr>
            </a:pPr>
            <a:endParaRPr/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id="{A8DC1EC4-AD70-36EB-A512-31D149B018C9}"/>
              </a:ext>
            </a:extLst>
          </p:cNvPr>
          <p:cNvSpPr txBox="1">
            <a:spLocks noGrp="1"/>
          </p:cNvSpPr>
          <p:nvPr>
            <p:ph type="body" sz="quarter" idx="24"/>
          </p:nvPr>
        </p:nvSpPr>
        <p:spPr>
          <a:xfrm>
            <a:off x="259914" y="6118129"/>
            <a:ext cx="11461579" cy="42473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marL="0" indent="0" defTabSz="914253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00">
                <a:solidFill>
                  <a:srgbClr val="535353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9399314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 Table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raphic 11" descr="Graphic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11" y="256743"/>
            <a:ext cx="1252611" cy="42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20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8" y="229790"/>
            <a:ext cx="659243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621" name="Straight Connector 16"/>
          <p:cNvSpPr/>
          <p:nvPr/>
        </p:nvSpPr>
        <p:spPr>
          <a:xfrm flipH="1">
            <a:off x="1012024" y="225546"/>
            <a:ext cx="1" cy="502920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22" name="Title Text"/>
          <p:cNvSpPr txBox="1">
            <a:spLocks noGrp="1"/>
          </p:cNvSpPr>
          <p:nvPr>
            <p:ph type="title"/>
          </p:nvPr>
        </p:nvSpPr>
        <p:spPr>
          <a:xfrm>
            <a:off x="1178011" y="205621"/>
            <a:ext cx="9269201" cy="5662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24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243">
                <a:schemeClr val="accent2"/>
              </a:gs>
              <a:gs pos="48176">
                <a:schemeClr val="accent1"/>
              </a:gs>
              <a:gs pos="99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  <p:sp>
        <p:nvSpPr>
          <p:cNvPr id="626" name="Rectangle"/>
          <p:cNvSpPr txBox="1"/>
          <p:nvPr/>
        </p:nvSpPr>
        <p:spPr>
          <a:xfrm>
            <a:off x="245292" y="6111574"/>
            <a:ext cx="11461579" cy="4247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/>
          <a:lstStyle/>
          <a:p>
            <a:pPr>
              <a:defRPr sz="900">
                <a:solidFill>
                  <a:srgbClr val="535353"/>
                </a:solidFill>
              </a:defRPr>
            </a:pPr>
            <a:endParaRPr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D377B339-F10F-0B46-EF39-FDB1B4CA9A46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259914" y="6118129"/>
            <a:ext cx="11461579" cy="42473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marL="0" indent="0" defTabSz="914253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00">
                <a:solidFill>
                  <a:srgbClr val="535353"/>
                </a:solidFill>
              </a:defRPr>
            </a:pPr>
            <a:endParaRPr/>
          </a:p>
        </p:txBody>
      </p:sp>
      <p:sp>
        <p:nvSpPr>
          <p:cNvPr id="11" name="©2022 Boston Scientific Corporation or its affiliates. All rights reserved.">
            <a:extLst>
              <a:ext uri="{FF2B5EF4-FFF2-40B4-BE49-F238E27FC236}">
                <a16:creationId xmlns:a16="http://schemas.microsoft.com/office/drawing/2014/main" id="{5905E184-DA04-4E6D-95B9-8A8F19ED4D26}"/>
              </a:ext>
            </a:extLst>
          </p:cNvPr>
          <p:cNvSpPr txBox="1"/>
          <p:nvPr userDrawn="1"/>
        </p:nvSpPr>
        <p:spPr>
          <a:xfrm>
            <a:off x="245292" y="6627552"/>
            <a:ext cx="944093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900">
                <a:solidFill>
                  <a:srgbClr val="B4B9BD"/>
                </a:solidFill>
              </a:defRPr>
            </a:lvl1pPr>
          </a:lstStyle>
          <a:p>
            <a:r>
              <a:t>©2022 Boston Scientific Corporation or its affiliates. All rights reserved.</a:t>
            </a:r>
            <a:r>
              <a:rPr lang="en-IE"/>
              <a:t> </a:t>
            </a:r>
            <a:r>
              <a:rPr kumimoji="0" lang="en-IE" sz="900" b="0" i="0" u="none" strike="noStrike" cap="none" spc="0" normalizeH="0" baseline="0">
                <a:ln>
                  <a:noFill/>
                </a:ln>
                <a:solidFill>
                  <a:srgbClr val="B4B9BD"/>
                </a:solidFill>
                <a:effectLst/>
                <a:uFillTx/>
                <a:latin typeface="Century Gothic"/>
                <a:ea typeface="+mn-ea"/>
                <a:cs typeface="+mn-cs"/>
                <a:sym typeface="Century Gothic"/>
              </a:rPr>
              <a:t>SH-1014804-AB</a:t>
            </a:r>
            <a:r>
              <a:rPr kumimoji="0" lang="en-IE" sz="900" b="0" i="0" u="none" strike="noStrike" cap="none" spc="0" normalizeH="0" baseline="0">
                <a:ln>
                  <a:noFill/>
                </a:ln>
                <a:solidFill>
                  <a:srgbClr val="B4B9BD"/>
                </a:solidFill>
                <a:effectLst/>
                <a:uFillTx/>
                <a:latin typeface="Century Gothic"/>
                <a:sym typeface="Century Gothic"/>
              </a:rPr>
              <a:t> </a:t>
            </a:r>
            <a:endParaRPr kumimoji="0" sz="900" b="0" i="0" u="none" strike="noStrike" cap="none" spc="0" normalizeH="0" baseline="0">
              <a:ln>
                <a:noFill/>
              </a:ln>
              <a:solidFill>
                <a:srgbClr val="B4B9BD"/>
              </a:solidFill>
              <a:effectLst/>
              <a:uFillTx/>
              <a:latin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15569853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 Table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raphic 11" descr="Graphic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11" y="256743"/>
            <a:ext cx="1252611" cy="42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4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8" y="229790"/>
            <a:ext cx="659243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635" name="Straight Connector 16"/>
          <p:cNvSpPr/>
          <p:nvPr/>
        </p:nvSpPr>
        <p:spPr>
          <a:xfrm flipH="1">
            <a:off x="1012024" y="225546"/>
            <a:ext cx="1" cy="502920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36" name="Title Text"/>
          <p:cNvSpPr txBox="1">
            <a:spLocks noGrp="1"/>
          </p:cNvSpPr>
          <p:nvPr>
            <p:ph type="title"/>
          </p:nvPr>
        </p:nvSpPr>
        <p:spPr>
          <a:xfrm>
            <a:off x="1178011" y="205621"/>
            <a:ext cx="9269201" cy="5662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3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78011" y="760967"/>
            <a:ext cx="9084065" cy="4247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SzTx/>
              <a:buFontTx/>
              <a:buNone/>
              <a:defRPr b="1"/>
            </a:lvl1pPr>
            <a:lvl2pPr marL="0" indent="457114">
              <a:lnSpc>
                <a:spcPct val="85000"/>
              </a:lnSpc>
              <a:buSzTx/>
              <a:buFontTx/>
              <a:buNone/>
              <a:defRPr b="1"/>
            </a:lvl2pPr>
            <a:lvl3pPr marL="0" indent="914228">
              <a:lnSpc>
                <a:spcPct val="85000"/>
              </a:lnSpc>
              <a:buSzTx/>
              <a:buFontTx/>
              <a:buNone/>
              <a:defRPr b="1"/>
            </a:lvl3pPr>
            <a:lvl4pPr marL="0" indent="1371344">
              <a:lnSpc>
                <a:spcPct val="85000"/>
              </a:lnSpc>
              <a:buSzTx/>
              <a:buFontTx/>
              <a:buNone/>
              <a:defRPr b="1"/>
            </a:lvl4pPr>
            <a:lvl5pPr marL="0" indent="1828462">
              <a:lnSpc>
                <a:spcPct val="85000"/>
              </a:lnSpc>
              <a:buSzTx/>
              <a:buFontTx/>
              <a:buNone/>
              <a:defRPr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39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243">
                <a:srgbClr val="004680"/>
              </a:gs>
              <a:gs pos="48176">
                <a:schemeClr val="accent1"/>
              </a:gs>
              <a:gs pos="100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  <p:sp>
        <p:nvSpPr>
          <p:cNvPr id="640" name="©2022 Boston Scientific Corporation or its affiliates. All rights reserved."/>
          <p:cNvSpPr txBox="1"/>
          <p:nvPr/>
        </p:nvSpPr>
        <p:spPr>
          <a:xfrm>
            <a:off x="245292" y="6627552"/>
            <a:ext cx="944093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900">
                <a:solidFill>
                  <a:srgbClr val="B4B9BD"/>
                </a:solidFill>
              </a:defRPr>
            </a:lvl1pPr>
          </a:lstStyle>
          <a:p>
            <a:r>
              <a:t>©2022 Boston Scientific Corporation or its affiliates. All rights reserved.</a:t>
            </a:r>
          </a:p>
        </p:txBody>
      </p:sp>
      <p:sp>
        <p:nvSpPr>
          <p:cNvPr id="641" name="Rectangle"/>
          <p:cNvSpPr txBox="1"/>
          <p:nvPr/>
        </p:nvSpPr>
        <p:spPr>
          <a:xfrm>
            <a:off x="245292" y="6111574"/>
            <a:ext cx="11461579" cy="4247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/>
          <a:lstStyle/>
          <a:p>
            <a:pPr>
              <a:defRPr sz="900">
                <a:solidFill>
                  <a:srgbClr val="535353"/>
                </a:solidFill>
              </a:defRPr>
            </a:pPr>
            <a:endParaRPr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AB2D55C1-08A2-A9E8-8839-53B73B031499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259914" y="6118129"/>
            <a:ext cx="11461579" cy="42473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marL="0" indent="0" defTabSz="914253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00">
                <a:solidFill>
                  <a:srgbClr val="535353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0102025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Graphic 11" descr="Graphic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11" y="256743"/>
            <a:ext cx="1252611" cy="42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9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8" y="229790"/>
            <a:ext cx="659243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650" name="Straight Connector 16"/>
          <p:cNvSpPr/>
          <p:nvPr/>
        </p:nvSpPr>
        <p:spPr>
          <a:xfrm flipH="1">
            <a:off x="1012024" y="225546"/>
            <a:ext cx="1" cy="502920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51" name="Picture Placeholder 3"/>
          <p:cNvSpPr>
            <a:spLocks noGrp="1"/>
          </p:cNvSpPr>
          <p:nvPr>
            <p:ph type="pic" idx="21"/>
          </p:nvPr>
        </p:nvSpPr>
        <p:spPr>
          <a:xfrm>
            <a:off x="0" y="1376624"/>
            <a:ext cx="12192000" cy="520002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52" name="Title Text"/>
          <p:cNvSpPr txBox="1">
            <a:spLocks noGrp="1"/>
          </p:cNvSpPr>
          <p:nvPr>
            <p:ph type="title"/>
          </p:nvPr>
        </p:nvSpPr>
        <p:spPr>
          <a:xfrm>
            <a:off x="1178011" y="205621"/>
            <a:ext cx="9269201" cy="5662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54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243">
                <a:schemeClr val="accent2"/>
              </a:gs>
              <a:gs pos="48176">
                <a:schemeClr val="accent1"/>
              </a:gs>
              <a:gs pos="100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D28A4EEB-5EE4-5390-6FAE-D7A5BC8156F2}"/>
              </a:ext>
            </a:extLst>
          </p:cNvPr>
          <p:cNvSpPr txBox="1">
            <a:spLocks noGrp="1"/>
          </p:cNvSpPr>
          <p:nvPr>
            <p:ph type="body" sz="quarter" idx="22"/>
          </p:nvPr>
        </p:nvSpPr>
        <p:spPr>
          <a:xfrm>
            <a:off x="259914" y="6118129"/>
            <a:ext cx="11461579" cy="42473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marL="0" indent="0" defTabSz="914253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00">
                <a:solidFill>
                  <a:srgbClr val="535353"/>
                </a:solidFill>
              </a:defRPr>
            </a:pPr>
            <a:endParaRPr/>
          </a:p>
        </p:txBody>
      </p:sp>
      <p:sp>
        <p:nvSpPr>
          <p:cNvPr id="11" name="©2022 Boston Scientific Corporation or its affiliates. All rights reserved.">
            <a:extLst>
              <a:ext uri="{FF2B5EF4-FFF2-40B4-BE49-F238E27FC236}">
                <a16:creationId xmlns:a16="http://schemas.microsoft.com/office/drawing/2014/main" id="{537E04EF-D83B-4755-9CEC-33D5301485A5}"/>
              </a:ext>
            </a:extLst>
          </p:cNvPr>
          <p:cNvSpPr txBox="1"/>
          <p:nvPr userDrawn="1"/>
        </p:nvSpPr>
        <p:spPr>
          <a:xfrm>
            <a:off x="245292" y="6627552"/>
            <a:ext cx="944093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900">
                <a:solidFill>
                  <a:srgbClr val="B4B9BD"/>
                </a:solidFill>
              </a:defRPr>
            </a:lvl1pPr>
          </a:lstStyle>
          <a:p>
            <a:r>
              <a:t>©2022 Boston Scientific Corporation or its affiliates. All rights reserved.</a:t>
            </a:r>
            <a:r>
              <a:rPr lang="en-IE"/>
              <a:t> </a:t>
            </a:r>
            <a:r>
              <a:rPr kumimoji="0" lang="en-IE" sz="900" b="0" i="0" u="none" strike="noStrike" cap="none" spc="0" normalizeH="0" baseline="0">
                <a:ln>
                  <a:noFill/>
                </a:ln>
                <a:solidFill>
                  <a:srgbClr val="B4B9BD"/>
                </a:solidFill>
                <a:effectLst/>
                <a:uFillTx/>
                <a:latin typeface="Century Gothic"/>
                <a:ea typeface="+mn-ea"/>
                <a:cs typeface="+mn-cs"/>
                <a:sym typeface="Century Gothic"/>
              </a:rPr>
              <a:t>SH-1014804-AB</a:t>
            </a:r>
            <a:r>
              <a:rPr kumimoji="0" lang="en-IE" sz="900" b="0" i="0" u="none" strike="noStrike" cap="none" spc="0" normalizeH="0" baseline="0">
                <a:ln>
                  <a:noFill/>
                </a:ln>
                <a:solidFill>
                  <a:srgbClr val="B4B9BD"/>
                </a:solidFill>
                <a:effectLst/>
                <a:uFillTx/>
                <a:latin typeface="Century Gothic"/>
                <a:sym typeface="Century Gothic"/>
              </a:rPr>
              <a:t> </a:t>
            </a:r>
            <a:endParaRPr kumimoji="0" sz="900" b="0" i="0" u="none" strike="noStrike" cap="none" spc="0" normalizeH="0" baseline="0">
              <a:ln>
                <a:noFill/>
              </a:ln>
              <a:solidFill>
                <a:srgbClr val="B4B9BD"/>
              </a:solidFill>
              <a:effectLst/>
              <a:uFillTx/>
              <a:latin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45139147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raphic 11" descr="Graphic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11" y="256743"/>
            <a:ext cx="1252611" cy="42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3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8" y="229790"/>
            <a:ext cx="659243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664" name="Straight Connector 16"/>
          <p:cNvSpPr/>
          <p:nvPr/>
        </p:nvSpPr>
        <p:spPr>
          <a:xfrm flipH="1">
            <a:off x="1012024" y="225546"/>
            <a:ext cx="1" cy="502920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5" name="Title Text"/>
          <p:cNvSpPr txBox="1">
            <a:spLocks noGrp="1"/>
          </p:cNvSpPr>
          <p:nvPr>
            <p:ph type="title"/>
          </p:nvPr>
        </p:nvSpPr>
        <p:spPr>
          <a:xfrm>
            <a:off x="1178011" y="205621"/>
            <a:ext cx="9269201" cy="5662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78011" y="760967"/>
            <a:ext cx="9084065" cy="4247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SzTx/>
              <a:buFontTx/>
              <a:buNone/>
              <a:defRPr b="1"/>
            </a:lvl1pPr>
            <a:lvl2pPr marL="0" indent="457114">
              <a:lnSpc>
                <a:spcPct val="85000"/>
              </a:lnSpc>
              <a:buSzTx/>
              <a:buFontTx/>
              <a:buNone/>
              <a:defRPr b="1"/>
            </a:lvl2pPr>
            <a:lvl3pPr marL="0" indent="914228">
              <a:lnSpc>
                <a:spcPct val="85000"/>
              </a:lnSpc>
              <a:buSzTx/>
              <a:buFontTx/>
              <a:buNone/>
              <a:defRPr b="1"/>
            </a:lvl3pPr>
            <a:lvl4pPr marL="0" indent="1371344">
              <a:lnSpc>
                <a:spcPct val="85000"/>
              </a:lnSpc>
              <a:buSzTx/>
              <a:buFontTx/>
              <a:buNone/>
              <a:defRPr b="1"/>
            </a:lvl4pPr>
            <a:lvl5pPr marL="0" indent="1828462">
              <a:lnSpc>
                <a:spcPct val="85000"/>
              </a:lnSpc>
              <a:buSzTx/>
              <a:buFontTx/>
              <a:buNone/>
              <a:defRPr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7" name="Picture Placeholder 3"/>
          <p:cNvSpPr>
            <a:spLocks noGrp="1"/>
          </p:cNvSpPr>
          <p:nvPr>
            <p:ph type="pic" idx="21"/>
          </p:nvPr>
        </p:nvSpPr>
        <p:spPr>
          <a:xfrm>
            <a:off x="0" y="1376624"/>
            <a:ext cx="12192000" cy="522346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69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243">
                <a:srgbClr val="004680"/>
              </a:gs>
              <a:gs pos="48176">
                <a:schemeClr val="accent1"/>
              </a:gs>
              <a:gs pos="100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  <p:sp>
        <p:nvSpPr>
          <p:cNvPr id="670" name="©2022 Boston Scientific Corporation or its affiliates. All rights reserved."/>
          <p:cNvSpPr txBox="1"/>
          <p:nvPr/>
        </p:nvSpPr>
        <p:spPr>
          <a:xfrm>
            <a:off x="245292" y="6627552"/>
            <a:ext cx="944093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900">
                <a:solidFill>
                  <a:srgbClr val="B4B9BD"/>
                </a:solidFill>
              </a:defRPr>
            </a:lvl1pPr>
          </a:lstStyle>
          <a:p>
            <a:r>
              <a:t>©2022 Boston Scientific Corporation or its affiliates. All rights reserved.</a:t>
            </a:r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C1148F4F-8DD0-A542-A97C-FB7091FDBF93}"/>
              </a:ext>
            </a:extLst>
          </p:cNvPr>
          <p:cNvSpPr txBox="1">
            <a:spLocks noGrp="1"/>
          </p:cNvSpPr>
          <p:nvPr>
            <p:ph type="body" sz="quarter" idx="22"/>
          </p:nvPr>
        </p:nvSpPr>
        <p:spPr>
          <a:xfrm>
            <a:off x="259914" y="6118129"/>
            <a:ext cx="11461579" cy="42473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marL="0" indent="0" defTabSz="914253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00">
                <a:solidFill>
                  <a:srgbClr val="535353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259567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raphic 11" descr="Graphic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11" y="256743"/>
            <a:ext cx="1252611" cy="42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8" y="229790"/>
            <a:ext cx="659243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traight Connector 16"/>
          <p:cNvSpPr/>
          <p:nvPr/>
        </p:nvSpPr>
        <p:spPr>
          <a:xfrm flipH="1">
            <a:off x="1012024" y="225546"/>
            <a:ext cx="1" cy="502920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5" name="Body Level One…"/>
          <p:cNvSpPr txBox="1">
            <a:spLocks noGrp="1"/>
          </p:cNvSpPr>
          <p:nvPr>
            <p:ph type="body" idx="1"/>
          </p:nvPr>
        </p:nvSpPr>
        <p:spPr>
          <a:xfrm>
            <a:off x="467534" y="1380215"/>
            <a:ext cx="11258023" cy="4683743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</a:lvl1pPr>
            <a:lvl2pPr>
              <a:spcBef>
                <a:spcPts val="1500"/>
              </a:spcBef>
            </a:lvl2pPr>
            <a:lvl3pPr marL="1257067" indent="-342838">
              <a:spcBef>
                <a:spcPts val="1500"/>
              </a:spcBef>
            </a:lvl3pPr>
            <a:lvl4pPr marL="1737039" indent="-365694">
              <a:spcBef>
                <a:spcPts val="1500"/>
              </a:spcBef>
            </a:lvl4pPr>
            <a:lvl5pPr marL="2250416" indent="-421954">
              <a:spcBef>
                <a:spcPts val="15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Title Text"/>
          <p:cNvSpPr txBox="1">
            <a:spLocks noGrp="1"/>
          </p:cNvSpPr>
          <p:nvPr>
            <p:ph type="title"/>
          </p:nvPr>
        </p:nvSpPr>
        <p:spPr>
          <a:xfrm>
            <a:off x="1178011" y="205621"/>
            <a:ext cx="9269201" cy="5662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8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243">
                <a:srgbClr val="004680"/>
              </a:gs>
              <a:gs pos="48176">
                <a:schemeClr val="accent1"/>
              </a:gs>
              <a:gs pos="100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  <p:sp>
        <p:nvSpPr>
          <p:cNvPr id="109" name="©2022 Boston Scientific Corporation or its affiliates. All rights reserved."/>
          <p:cNvSpPr txBox="1"/>
          <p:nvPr/>
        </p:nvSpPr>
        <p:spPr>
          <a:xfrm>
            <a:off x="245292" y="6611922"/>
            <a:ext cx="944093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900">
                <a:solidFill>
                  <a:srgbClr val="B4B9B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© 2022 Boston Scientific Corporation or its affiliates. </a:t>
            </a:r>
            <a:r>
              <a:rPr lang="en-IE" sz="9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SH</a:t>
            </a:r>
            <a:r>
              <a:rPr lang="en-IE" sz="9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-</a:t>
            </a:r>
            <a:r>
              <a:rPr lang="en-IE" sz="9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1169701-AC  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Rectangle"/>
          <p:cNvSpPr txBox="1"/>
          <p:nvPr/>
        </p:nvSpPr>
        <p:spPr>
          <a:xfrm>
            <a:off x="245292" y="6111574"/>
            <a:ext cx="11461579" cy="4247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/>
          <a:lstStyle/>
          <a:p>
            <a:pPr>
              <a:defRPr sz="900">
                <a:solidFill>
                  <a:srgbClr val="535353"/>
                </a:solidFill>
              </a:defRPr>
            </a:pPr>
            <a:endParaRPr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BDCCA489-98DC-DBA5-EB5C-E12ECD5131B8}"/>
              </a:ext>
            </a:extLst>
          </p:cNvPr>
          <p:cNvSpPr txBox="1">
            <a:spLocks noGrp="1"/>
          </p:cNvSpPr>
          <p:nvPr>
            <p:ph type="body" sz="quarter" idx="22"/>
          </p:nvPr>
        </p:nvSpPr>
        <p:spPr>
          <a:xfrm>
            <a:off x="259914" y="6118129"/>
            <a:ext cx="11461579" cy="42473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900" b="0" i="0" u="none" strike="noStrike" cap="none" spc="0" baseline="0" dirty="0">
                <a:solidFill>
                  <a:srgbClr val="535353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marL="0" indent="0" defTabSz="914253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00">
                <a:solidFill>
                  <a:srgbClr val="535353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9439169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&amp; Tex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" name="Graphic 11" descr="Graphic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11" y="256743"/>
            <a:ext cx="1252611" cy="42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8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8" y="229790"/>
            <a:ext cx="659243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679" name="Straight Connector 16"/>
          <p:cNvSpPr/>
          <p:nvPr/>
        </p:nvSpPr>
        <p:spPr>
          <a:xfrm flipH="1">
            <a:off x="1012024" y="225546"/>
            <a:ext cx="1" cy="502920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80" name="Picture Placeholder 3"/>
          <p:cNvSpPr>
            <a:spLocks noGrp="1"/>
          </p:cNvSpPr>
          <p:nvPr>
            <p:ph type="pic" sz="half" idx="21"/>
          </p:nvPr>
        </p:nvSpPr>
        <p:spPr>
          <a:xfrm>
            <a:off x="6124073" y="1376624"/>
            <a:ext cx="6067929" cy="522346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8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1000" y="1600200"/>
            <a:ext cx="5486400" cy="47244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2" name="Title Text"/>
          <p:cNvSpPr txBox="1">
            <a:spLocks noGrp="1"/>
          </p:cNvSpPr>
          <p:nvPr>
            <p:ph type="title"/>
          </p:nvPr>
        </p:nvSpPr>
        <p:spPr>
          <a:xfrm>
            <a:off x="1178011" y="205621"/>
            <a:ext cx="9269201" cy="5662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84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243">
                <a:srgbClr val="004680"/>
              </a:gs>
              <a:gs pos="48176">
                <a:schemeClr val="accent1"/>
              </a:gs>
              <a:gs pos="100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  <p:sp>
        <p:nvSpPr>
          <p:cNvPr id="685" name="©2022 Boston Scientific Corporation or its affiliates. All rights reserved."/>
          <p:cNvSpPr txBox="1"/>
          <p:nvPr/>
        </p:nvSpPr>
        <p:spPr>
          <a:xfrm>
            <a:off x="245292" y="6627552"/>
            <a:ext cx="944093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900">
                <a:solidFill>
                  <a:srgbClr val="B4B9BD"/>
                </a:solidFill>
              </a:defRPr>
            </a:lvl1pPr>
          </a:lstStyle>
          <a:p>
            <a:r>
              <a:t>©2022 Boston Scientific Corporation or its affiliates. All rights reserved.</a:t>
            </a:r>
          </a:p>
        </p:txBody>
      </p:sp>
      <p:sp>
        <p:nvSpPr>
          <p:cNvPr id="686" name="Rectangle"/>
          <p:cNvSpPr txBox="1"/>
          <p:nvPr/>
        </p:nvSpPr>
        <p:spPr>
          <a:xfrm>
            <a:off x="245292" y="6111574"/>
            <a:ext cx="5757816" cy="4247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/>
          <a:lstStyle/>
          <a:p>
            <a:pPr>
              <a:defRPr sz="900">
                <a:solidFill>
                  <a:srgbClr val="535353"/>
                </a:solidFill>
              </a:defRPr>
            </a:pPr>
            <a:endParaRPr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B9D5978D-5DCB-A815-8431-00AC11DFA12C}"/>
              </a:ext>
            </a:extLst>
          </p:cNvPr>
          <p:cNvSpPr txBox="1">
            <a:spLocks noGrp="1"/>
          </p:cNvSpPr>
          <p:nvPr>
            <p:ph type="body" sz="quarter" idx="22"/>
          </p:nvPr>
        </p:nvSpPr>
        <p:spPr>
          <a:xfrm>
            <a:off x="259914" y="6118129"/>
            <a:ext cx="11461579" cy="42473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marL="0" indent="0" defTabSz="914253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00">
                <a:solidFill>
                  <a:srgbClr val="535353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8743753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&amp; Text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" name="Graphic 11" descr="Graphic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11" y="256743"/>
            <a:ext cx="1252611" cy="42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94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8" y="229790"/>
            <a:ext cx="659243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695" name="Straight Connector 16"/>
          <p:cNvSpPr/>
          <p:nvPr/>
        </p:nvSpPr>
        <p:spPr>
          <a:xfrm flipH="1">
            <a:off x="1012024" y="225546"/>
            <a:ext cx="1" cy="502920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9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1000" y="1600200"/>
            <a:ext cx="5486400" cy="47244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7" name="Picture Placeholder 3"/>
          <p:cNvSpPr>
            <a:spLocks noGrp="1"/>
          </p:cNvSpPr>
          <p:nvPr>
            <p:ph type="pic" sz="half" idx="21"/>
          </p:nvPr>
        </p:nvSpPr>
        <p:spPr>
          <a:xfrm>
            <a:off x="6124073" y="1376624"/>
            <a:ext cx="6067929" cy="520002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98" name="Title Text"/>
          <p:cNvSpPr txBox="1">
            <a:spLocks noGrp="1"/>
          </p:cNvSpPr>
          <p:nvPr>
            <p:ph type="title"/>
          </p:nvPr>
        </p:nvSpPr>
        <p:spPr>
          <a:xfrm>
            <a:off x="1178011" y="205621"/>
            <a:ext cx="9269201" cy="5662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99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1178010" y="760967"/>
            <a:ext cx="9084066" cy="424734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lnSpc>
                <a:spcPct val="85000"/>
              </a:lnSpc>
              <a:buSzTx/>
              <a:buFontTx/>
              <a:buNone/>
              <a:defRPr b="1"/>
            </a:pPr>
            <a:endParaRPr/>
          </a:p>
        </p:txBody>
      </p:sp>
      <p:sp>
        <p:nvSpPr>
          <p:cNvPr id="7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01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243">
                <a:srgbClr val="004680"/>
              </a:gs>
              <a:gs pos="48176">
                <a:schemeClr val="accent1"/>
              </a:gs>
              <a:gs pos="100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  <p:sp>
        <p:nvSpPr>
          <p:cNvPr id="702" name="©2022 Boston Scientific Corporation or its affiliates. All rights reserved."/>
          <p:cNvSpPr txBox="1"/>
          <p:nvPr/>
        </p:nvSpPr>
        <p:spPr>
          <a:xfrm>
            <a:off x="245292" y="6627552"/>
            <a:ext cx="944093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900">
                <a:solidFill>
                  <a:srgbClr val="B4B9BD"/>
                </a:solidFill>
              </a:defRPr>
            </a:lvl1pPr>
          </a:lstStyle>
          <a:p>
            <a:r>
              <a:t>©2022 Boston Scientific Corporation or its affiliates. All rights reserved.</a:t>
            </a:r>
          </a:p>
        </p:txBody>
      </p:sp>
      <p:sp>
        <p:nvSpPr>
          <p:cNvPr id="703" name="Rectangle"/>
          <p:cNvSpPr txBox="1"/>
          <p:nvPr/>
        </p:nvSpPr>
        <p:spPr>
          <a:xfrm>
            <a:off x="245292" y="6111574"/>
            <a:ext cx="5757816" cy="4247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/>
          <a:lstStyle/>
          <a:p>
            <a:pPr>
              <a:defRPr sz="900">
                <a:solidFill>
                  <a:srgbClr val="535353"/>
                </a:solidFill>
              </a:defRPr>
            </a:pPr>
            <a:endParaRPr/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0C63B571-FCF3-13C0-618F-82D0502A0AF2}"/>
              </a:ext>
            </a:extLst>
          </p:cNvPr>
          <p:cNvSpPr txBox="1">
            <a:spLocks noGrp="1"/>
          </p:cNvSpPr>
          <p:nvPr>
            <p:ph type="body" sz="quarter" idx="23"/>
          </p:nvPr>
        </p:nvSpPr>
        <p:spPr>
          <a:xfrm>
            <a:off x="259914" y="6118129"/>
            <a:ext cx="11461579" cy="42473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marL="0" indent="0" defTabSz="914253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00">
                <a:solidFill>
                  <a:srgbClr val="535353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9386368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 Image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" name="Graphic 11" descr="Graphic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11" y="256743"/>
            <a:ext cx="1252611" cy="42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11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8" y="229790"/>
            <a:ext cx="659243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712" name="Straight Connector 16"/>
          <p:cNvSpPr/>
          <p:nvPr/>
        </p:nvSpPr>
        <p:spPr>
          <a:xfrm flipH="1">
            <a:off x="1012024" y="225546"/>
            <a:ext cx="1" cy="502920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13" name="Picture Placeholder 3"/>
          <p:cNvSpPr>
            <a:spLocks noGrp="1"/>
          </p:cNvSpPr>
          <p:nvPr>
            <p:ph type="pic" sz="half" idx="21"/>
          </p:nvPr>
        </p:nvSpPr>
        <p:spPr>
          <a:xfrm>
            <a:off x="0" y="1371599"/>
            <a:ext cx="6067929" cy="521091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14" name="Picture Placeholder 3"/>
          <p:cNvSpPr>
            <a:spLocks noGrp="1"/>
          </p:cNvSpPr>
          <p:nvPr>
            <p:ph type="pic" sz="half" idx="22"/>
          </p:nvPr>
        </p:nvSpPr>
        <p:spPr>
          <a:xfrm>
            <a:off x="6124073" y="1371599"/>
            <a:ext cx="6067929" cy="521091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" y="5668107"/>
            <a:ext cx="6067426" cy="914401"/>
          </a:xfrm>
          <a:prstGeom prst="rect">
            <a:avLst/>
          </a:prstGeom>
          <a:solidFill>
            <a:srgbClr val="808080">
              <a:alpha val="60000"/>
            </a:srgbClr>
          </a:solidFill>
        </p:spPr>
        <p:txBody>
          <a:bodyPr anchor="ctr"/>
          <a:lstStyle>
            <a:lvl1pPr marL="0" indent="0" algn="ctr">
              <a:buSzTx/>
              <a:buFontTx/>
              <a:buNone/>
              <a:defRPr sz="1800" i="1"/>
            </a:lvl1pPr>
            <a:lvl2pPr marL="0" indent="457181" algn="ctr">
              <a:buSzTx/>
              <a:buFontTx/>
              <a:buNone/>
              <a:defRPr sz="1800" i="1"/>
            </a:lvl2pPr>
            <a:lvl3pPr marL="0" indent="914362" algn="ctr">
              <a:buSzTx/>
              <a:buFontTx/>
              <a:buNone/>
              <a:defRPr sz="1800" i="1"/>
            </a:lvl3pPr>
            <a:lvl4pPr marL="0" indent="1371544" algn="ctr">
              <a:buSzTx/>
              <a:buFontTx/>
              <a:buNone/>
              <a:defRPr sz="1800" i="1"/>
            </a:lvl4pPr>
            <a:lvl5pPr marL="0" indent="1828726" algn="ctr">
              <a:buSzTx/>
              <a:buFontTx/>
              <a:buNone/>
              <a:defRPr sz="18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6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6124071" y="5668107"/>
            <a:ext cx="6067931" cy="914401"/>
          </a:xfrm>
          <a:prstGeom prst="rect">
            <a:avLst/>
          </a:prstGeom>
          <a:solidFill>
            <a:srgbClr val="808080">
              <a:alpha val="60000"/>
            </a:srgbClr>
          </a:solidFill>
        </p:spPr>
        <p:txBody>
          <a:bodyPr anchor="ctr"/>
          <a:lstStyle/>
          <a:p>
            <a:pPr marL="0" indent="0" algn="ctr">
              <a:buSzTx/>
              <a:buFontTx/>
              <a:buNone/>
              <a:defRPr sz="1800" i="1"/>
            </a:pPr>
            <a:endParaRPr/>
          </a:p>
        </p:txBody>
      </p:sp>
      <p:sp>
        <p:nvSpPr>
          <p:cNvPr id="717" name="Title Text"/>
          <p:cNvSpPr txBox="1">
            <a:spLocks noGrp="1"/>
          </p:cNvSpPr>
          <p:nvPr>
            <p:ph type="title"/>
          </p:nvPr>
        </p:nvSpPr>
        <p:spPr>
          <a:xfrm>
            <a:off x="1178011" y="205621"/>
            <a:ext cx="9269201" cy="5662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7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19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243">
                <a:srgbClr val="004680"/>
              </a:gs>
              <a:gs pos="48176">
                <a:schemeClr val="accent1"/>
              </a:gs>
              <a:gs pos="100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  <p:sp>
        <p:nvSpPr>
          <p:cNvPr id="720" name="©2022 Boston Scientific Corporation or its affiliates. All rights reserved."/>
          <p:cNvSpPr txBox="1"/>
          <p:nvPr/>
        </p:nvSpPr>
        <p:spPr>
          <a:xfrm>
            <a:off x="245292" y="6627552"/>
            <a:ext cx="944093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900">
                <a:solidFill>
                  <a:srgbClr val="B4B9BD"/>
                </a:solidFill>
              </a:defRPr>
            </a:lvl1pPr>
          </a:lstStyle>
          <a:p>
            <a:r>
              <a:t>©2022 Boston Scientific Corporation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20357316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Image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" name="Graphic 11" descr="Graphic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11" y="256743"/>
            <a:ext cx="1252611" cy="42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8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8" y="229790"/>
            <a:ext cx="659243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729" name="Straight Connector 16"/>
          <p:cNvSpPr/>
          <p:nvPr/>
        </p:nvSpPr>
        <p:spPr>
          <a:xfrm flipH="1">
            <a:off x="1012024" y="225546"/>
            <a:ext cx="1" cy="502920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30" name="Title Text"/>
          <p:cNvSpPr txBox="1">
            <a:spLocks noGrp="1"/>
          </p:cNvSpPr>
          <p:nvPr>
            <p:ph type="title"/>
          </p:nvPr>
        </p:nvSpPr>
        <p:spPr>
          <a:xfrm>
            <a:off x="1178011" y="205621"/>
            <a:ext cx="9269201" cy="5662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7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78011" y="760967"/>
            <a:ext cx="9084065" cy="4247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SzTx/>
              <a:buFontTx/>
              <a:buNone/>
              <a:defRPr b="1"/>
            </a:lvl1pPr>
            <a:lvl2pPr marL="0" indent="457114">
              <a:lnSpc>
                <a:spcPct val="85000"/>
              </a:lnSpc>
              <a:buSzTx/>
              <a:buFontTx/>
              <a:buNone/>
              <a:defRPr b="1"/>
            </a:lvl2pPr>
            <a:lvl3pPr marL="0" indent="914228">
              <a:lnSpc>
                <a:spcPct val="85000"/>
              </a:lnSpc>
              <a:buSzTx/>
              <a:buFontTx/>
              <a:buNone/>
              <a:defRPr b="1"/>
            </a:lvl3pPr>
            <a:lvl4pPr marL="0" indent="1371344">
              <a:lnSpc>
                <a:spcPct val="85000"/>
              </a:lnSpc>
              <a:buSzTx/>
              <a:buFontTx/>
              <a:buNone/>
              <a:defRPr b="1"/>
            </a:lvl4pPr>
            <a:lvl5pPr marL="0" indent="1828462">
              <a:lnSpc>
                <a:spcPct val="85000"/>
              </a:lnSpc>
              <a:buSzTx/>
              <a:buFontTx/>
              <a:buNone/>
              <a:defRPr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2" name="Picture Placeholder 3"/>
          <p:cNvSpPr>
            <a:spLocks noGrp="1"/>
          </p:cNvSpPr>
          <p:nvPr>
            <p:ph type="pic" sz="half" idx="21"/>
          </p:nvPr>
        </p:nvSpPr>
        <p:spPr>
          <a:xfrm>
            <a:off x="0" y="1371599"/>
            <a:ext cx="6067929" cy="521091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33" name="Picture Placeholder 3"/>
          <p:cNvSpPr>
            <a:spLocks noGrp="1"/>
          </p:cNvSpPr>
          <p:nvPr>
            <p:ph type="pic" sz="half" idx="22"/>
          </p:nvPr>
        </p:nvSpPr>
        <p:spPr>
          <a:xfrm>
            <a:off x="6124073" y="1371599"/>
            <a:ext cx="6067929" cy="521091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34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1" y="5668107"/>
            <a:ext cx="6067426" cy="914401"/>
          </a:xfrm>
          <a:prstGeom prst="rect">
            <a:avLst/>
          </a:prstGeom>
          <a:solidFill>
            <a:srgbClr val="808080">
              <a:alpha val="60000"/>
            </a:srgbClr>
          </a:solidFill>
        </p:spPr>
        <p:txBody>
          <a:bodyPr anchor="ctr"/>
          <a:lstStyle/>
          <a:p>
            <a:pPr marL="0" indent="0" algn="ctr">
              <a:buSzTx/>
              <a:buFontTx/>
              <a:buNone/>
              <a:defRPr sz="1800" i="1"/>
            </a:pPr>
            <a:endParaRPr/>
          </a:p>
        </p:txBody>
      </p:sp>
      <p:sp>
        <p:nvSpPr>
          <p:cNvPr id="73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124071" y="5668107"/>
            <a:ext cx="6067931" cy="914401"/>
          </a:xfrm>
          <a:prstGeom prst="rect">
            <a:avLst/>
          </a:prstGeom>
          <a:solidFill>
            <a:srgbClr val="808080">
              <a:alpha val="60000"/>
            </a:srgbClr>
          </a:solidFill>
        </p:spPr>
        <p:txBody>
          <a:bodyPr anchor="ctr"/>
          <a:lstStyle/>
          <a:p>
            <a:pPr marL="0" indent="0" algn="ctr">
              <a:buSzTx/>
              <a:buFontTx/>
              <a:buNone/>
              <a:defRPr sz="1800" i="1"/>
            </a:pPr>
            <a:endParaRPr/>
          </a:p>
        </p:txBody>
      </p:sp>
      <p:sp>
        <p:nvSpPr>
          <p:cNvPr id="7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37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243">
                <a:srgbClr val="004680"/>
              </a:gs>
              <a:gs pos="48176">
                <a:schemeClr val="accent1"/>
              </a:gs>
              <a:gs pos="100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  <p:sp>
        <p:nvSpPr>
          <p:cNvPr id="738" name="©2022 Boston Scientific Corporation or its affiliates. All rights reserved."/>
          <p:cNvSpPr txBox="1"/>
          <p:nvPr/>
        </p:nvSpPr>
        <p:spPr>
          <a:xfrm>
            <a:off x="245292" y="6627552"/>
            <a:ext cx="944093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900">
                <a:solidFill>
                  <a:srgbClr val="B4B9BD"/>
                </a:solidFill>
              </a:defRPr>
            </a:lvl1pPr>
          </a:lstStyle>
          <a:p>
            <a:r>
              <a:t>©2022 Boston Scientific Corporation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59448795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Image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5" name="Graphic 11" descr="Graphic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11" y="256743"/>
            <a:ext cx="1252611" cy="42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46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8" y="229790"/>
            <a:ext cx="659243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747" name="Straight Connector 16"/>
          <p:cNvSpPr/>
          <p:nvPr/>
        </p:nvSpPr>
        <p:spPr>
          <a:xfrm flipH="1">
            <a:off x="1012024" y="225546"/>
            <a:ext cx="1" cy="502920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48" name="Title Text"/>
          <p:cNvSpPr txBox="1">
            <a:spLocks noGrp="1"/>
          </p:cNvSpPr>
          <p:nvPr>
            <p:ph type="title"/>
          </p:nvPr>
        </p:nvSpPr>
        <p:spPr>
          <a:xfrm>
            <a:off x="1178011" y="205621"/>
            <a:ext cx="9269201" cy="5662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749" name="Picture Placeholder 3"/>
          <p:cNvSpPr>
            <a:spLocks noGrp="1"/>
          </p:cNvSpPr>
          <p:nvPr>
            <p:ph type="pic" sz="half" idx="21"/>
          </p:nvPr>
        </p:nvSpPr>
        <p:spPr>
          <a:xfrm>
            <a:off x="1" y="1359876"/>
            <a:ext cx="4023360" cy="523435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0" y="5679830"/>
            <a:ext cx="4023360" cy="914401"/>
          </a:xfrm>
          <a:prstGeom prst="rect">
            <a:avLst/>
          </a:prstGeom>
          <a:solidFill>
            <a:srgbClr val="808080">
              <a:alpha val="60000"/>
            </a:srgbClr>
          </a:solidFill>
        </p:spPr>
        <p:txBody>
          <a:bodyPr anchor="ctr"/>
          <a:lstStyle>
            <a:lvl1pPr marL="0" indent="0" algn="ctr">
              <a:buSzTx/>
              <a:buFontTx/>
              <a:buNone/>
              <a:defRPr sz="1600" i="1"/>
            </a:lvl1pPr>
            <a:lvl2pPr marL="0" indent="457181" algn="ctr">
              <a:buSzTx/>
              <a:buFontTx/>
              <a:buNone/>
              <a:defRPr sz="1600" i="1"/>
            </a:lvl2pPr>
            <a:lvl3pPr marL="0" indent="914362" algn="ctr">
              <a:buSzTx/>
              <a:buFontTx/>
              <a:buNone/>
              <a:defRPr sz="1600" i="1"/>
            </a:lvl3pPr>
            <a:lvl4pPr marL="0" indent="1371544" algn="ctr">
              <a:buSzTx/>
              <a:buFontTx/>
              <a:buNone/>
              <a:defRPr sz="1600" i="1"/>
            </a:lvl4pPr>
            <a:lvl5pPr marL="0" indent="1828726" algn="ctr">
              <a:buSzTx/>
              <a:buFontTx/>
              <a:buNone/>
              <a:defRPr sz="16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1" name="Picture Placeholder 3"/>
          <p:cNvSpPr>
            <a:spLocks noGrp="1"/>
          </p:cNvSpPr>
          <p:nvPr>
            <p:ph type="pic" sz="half" idx="22"/>
          </p:nvPr>
        </p:nvSpPr>
        <p:spPr>
          <a:xfrm>
            <a:off x="8163307" y="1359876"/>
            <a:ext cx="4023361" cy="523435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52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8163307" y="5679830"/>
            <a:ext cx="4023360" cy="914401"/>
          </a:xfrm>
          <a:prstGeom prst="rect">
            <a:avLst/>
          </a:prstGeom>
          <a:solidFill>
            <a:srgbClr val="808080">
              <a:alpha val="60000"/>
            </a:srgbClr>
          </a:solidFill>
        </p:spPr>
        <p:txBody>
          <a:bodyPr anchor="ctr"/>
          <a:lstStyle/>
          <a:p>
            <a:pPr marL="0" indent="0" algn="ctr">
              <a:buSzTx/>
              <a:buFontTx/>
              <a:buNone/>
              <a:defRPr sz="1600" i="1"/>
            </a:pPr>
            <a:endParaRPr/>
          </a:p>
        </p:txBody>
      </p:sp>
      <p:sp>
        <p:nvSpPr>
          <p:cNvPr id="753" name="Picture Placeholder 3"/>
          <p:cNvSpPr>
            <a:spLocks noGrp="1"/>
          </p:cNvSpPr>
          <p:nvPr>
            <p:ph type="pic" sz="half" idx="24"/>
          </p:nvPr>
        </p:nvSpPr>
        <p:spPr>
          <a:xfrm>
            <a:off x="4081653" y="1359876"/>
            <a:ext cx="4023361" cy="523435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54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4081651" y="5679830"/>
            <a:ext cx="4023361" cy="914401"/>
          </a:xfrm>
          <a:prstGeom prst="rect">
            <a:avLst/>
          </a:prstGeom>
          <a:solidFill>
            <a:srgbClr val="808080">
              <a:alpha val="60000"/>
            </a:srgbClr>
          </a:solidFill>
        </p:spPr>
        <p:txBody>
          <a:bodyPr anchor="ctr"/>
          <a:lstStyle/>
          <a:p>
            <a:pPr marL="0" indent="0" algn="ctr">
              <a:buSzTx/>
              <a:buFontTx/>
              <a:buNone/>
              <a:defRPr sz="1600" i="1"/>
            </a:pPr>
            <a:endParaRPr/>
          </a:p>
        </p:txBody>
      </p:sp>
      <p:sp>
        <p:nvSpPr>
          <p:cNvPr id="7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56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243">
                <a:schemeClr val="accent2"/>
              </a:gs>
              <a:gs pos="48176">
                <a:schemeClr val="accent1"/>
              </a:gs>
              <a:gs pos="100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  <p:sp>
        <p:nvSpPr>
          <p:cNvPr id="757" name="©2022 Boston Scientific Corporation or its affiliates. All rights reserved."/>
          <p:cNvSpPr txBox="1"/>
          <p:nvPr/>
        </p:nvSpPr>
        <p:spPr>
          <a:xfrm>
            <a:off x="245292" y="6627552"/>
            <a:ext cx="944093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900">
                <a:solidFill>
                  <a:srgbClr val="B4B9BD"/>
                </a:solidFill>
              </a:defRPr>
            </a:lvl1pPr>
          </a:lstStyle>
          <a:p>
            <a:r>
              <a:t>©2022 Boston Scientific Corporation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13300872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Image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4" name="Graphic 11" descr="Graphic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11" y="256743"/>
            <a:ext cx="1252611" cy="42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65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8" y="229790"/>
            <a:ext cx="659243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766" name="Straight Connector 16"/>
          <p:cNvSpPr/>
          <p:nvPr/>
        </p:nvSpPr>
        <p:spPr>
          <a:xfrm flipH="1">
            <a:off x="1012024" y="225546"/>
            <a:ext cx="1" cy="502920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7" name="Title Text"/>
          <p:cNvSpPr txBox="1">
            <a:spLocks noGrp="1"/>
          </p:cNvSpPr>
          <p:nvPr>
            <p:ph type="title"/>
          </p:nvPr>
        </p:nvSpPr>
        <p:spPr>
          <a:xfrm>
            <a:off x="1178011" y="205621"/>
            <a:ext cx="9269201" cy="5662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76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78011" y="760967"/>
            <a:ext cx="9084065" cy="4247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SzTx/>
              <a:buFontTx/>
              <a:buNone/>
              <a:defRPr b="1"/>
            </a:lvl1pPr>
            <a:lvl2pPr marL="0" indent="457114">
              <a:lnSpc>
                <a:spcPct val="85000"/>
              </a:lnSpc>
              <a:buSzTx/>
              <a:buFontTx/>
              <a:buNone/>
              <a:defRPr b="1"/>
            </a:lvl2pPr>
            <a:lvl3pPr marL="0" indent="914228">
              <a:lnSpc>
                <a:spcPct val="85000"/>
              </a:lnSpc>
              <a:buSzTx/>
              <a:buFontTx/>
              <a:buNone/>
              <a:defRPr b="1"/>
            </a:lvl3pPr>
            <a:lvl4pPr marL="0" indent="1371344">
              <a:lnSpc>
                <a:spcPct val="85000"/>
              </a:lnSpc>
              <a:buSzTx/>
              <a:buFontTx/>
              <a:buNone/>
              <a:defRPr b="1"/>
            </a:lvl4pPr>
            <a:lvl5pPr marL="0" indent="1828462">
              <a:lnSpc>
                <a:spcPct val="85000"/>
              </a:lnSpc>
              <a:buSzTx/>
              <a:buFontTx/>
              <a:buNone/>
              <a:defRPr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9" name="Picture Placeholder 3"/>
          <p:cNvSpPr>
            <a:spLocks noGrp="1"/>
          </p:cNvSpPr>
          <p:nvPr>
            <p:ph type="pic" sz="half" idx="21"/>
          </p:nvPr>
        </p:nvSpPr>
        <p:spPr>
          <a:xfrm>
            <a:off x="1" y="1359876"/>
            <a:ext cx="4023360" cy="523435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70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-1" y="5679830"/>
            <a:ext cx="4023361" cy="914401"/>
          </a:xfrm>
          <a:prstGeom prst="rect">
            <a:avLst/>
          </a:prstGeom>
          <a:solidFill>
            <a:srgbClr val="808080">
              <a:alpha val="60000"/>
            </a:srgbClr>
          </a:solidFill>
        </p:spPr>
        <p:txBody>
          <a:bodyPr anchor="ctr"/>
          <a:lstStyle/>
          <a:p>
            <a:pPr marL="0" indent="0" algn="ctr">
              <a:buSzTx/>
              <a:buFontTx/>
              <a:buNone/>
              <a:defRPr sz="1600" i="1"/>
            </a:pPr>
            <a:endParaRPr/>
          </a:p>
        </p:txBody>
      </p:sp>
      <p:sp>
        <p:nvSpPr>
          <p:cNvPr id="771" name="Picture Placeholder 3"/>
          <p:cNvSpPr>
            <a:spLocks noGrp="1"/>
          </p:cNvSpPr>
          <p:nvPr>
            <p:ph type="pic" sz="half" idx="23"/>
          </p:nvPr>
        </p:nvSpPr>
        <p:spPr>
          <a:xfrm>
            <a:off x="8163307" y="1359876"/>
            <a:ext cx="4023361" cy="523435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72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8163307" y="5679830"/>
            <a:ext cx="4023360" cy="914401"/>
          </a:xfrm>
          <a:prstGeom prst="rect">
            <a:avLst/>
          </a:prstGeom>
          <a:solidFill>
            <a:srgbClr val="808080">
              <a:alpha val="60000"/>
            </a:srgbClr>
          </a:solidFill>
        </p:spPr>
        <p:txBody>
          <a:bodyPr anchor="ctr"/>
          <a:lstStyle/>
          <a:p>
            <a:pPr marL="0" indent="0" algn="ctr">
              <a:buSzTx/>
              <a:buFontTx/>
              <a:buNone/>
              <a:defRPr sz="1600" i="1"/>
            </a:pPr>
            <a:endParaRPr/>
          </a:p>
        </p:txBody>
      </p:sp>
      <p:sp>
        <p:nvSpPr>
          <p:cNvPr id="773" name="Picture Placeholder 3"/>
          <p:cNvSpPr>
            <a:spLocks noGrp="1"/>
          </p:cNvSpPr>
          <p:nvPr>
            <p:ph type="pic" sz="half" idx="25"/>
          </p:nvPr>
        </p:nvSpPr>
        <p:spPr>
          <a:xfrm>
            <a:off x="4081653" y="1359876"/>
            <a:ext cx="4023361" cy="523435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74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081651" y="5679830"/>
            <a:ext cx="4023361" cy="914401"/>
          </a:xfrm>
          <a:prstGeom prst="rect">
            <a:avLst/>
          </a:prstGeom>
          <a:solidFill>
            <a:srgbClr val="808080">
              <a:alpha val="60000"/>
            </a:srgbClr>
          </a:solidFill>
        </p:spPr>
        <p:txBody>
          <a:bodyPr anchor="ctr"/>
          <a:lstStyle/>
          <a:p>
            <a:pPr marL="0" indent="0" algn="ctr">
              <a:buSzTx/>
              <a:buFontTx/>
              <a:buNone/>
              <a:defRPr sz="1600" i="1"/>
            </a:pPr>
            <a:endParaRPr/>
          </a:p>
        </p:txBody>
      </p:sp>
      <p:sp>
        <p:nvSpPr>
          <p:cNvPr id="7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76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243">
                <a:srgbClr val="004680"/>
              </a:gs>
              <a:gs pos="48176">
                <a:schemeClr val="accent1"/>
              </a:gs>
              <a:gs pos="100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  <p:sp>
        <p:nvSpPr>
          <p:cNvPr id="777" name="©2022 Boston Scientific Corporation or its affiliates. All rights reserved."/>
          <p:cNvSpPr txBox="1"/>
          <p:nvPr/>
        </p:nvSpPr>
        <p:spPr>
          <a:xfrm>
            <a:off x="245292" y="6627552"/>
            <a:ext cx="944093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900">
                <a:solidFill>
                  <a:srgbClr val="B4B9BD"/>
                </a:solidFill>
              </a:defRPr>
            </a:lvl1pPr>
          </a:lstStyle>
          <a:p>
            <a:r>
              <a:t>©2022 Boston Scientific Corporation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69043225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 Image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" name="Graphic 11" descr="Graphic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11" y="256743"/>
            <a:ext cx="1252611" cy="42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5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8" y="229790"/>
            <a:ext cx="659243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786" name="Straight Connector 16"/>
          <p:cNvSpPr/>
          <p:nvPr/>
        </p:nvSpPr>
        <p:spPr>
          <a:xfrm flipH="1">
            <a:off x="1012024" y="225546"/>
            <a:ext cx="1" cy="502920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8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-2" y="1371599"/>
            <a:ext cx="6071617" cy="258305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88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124073" y="1371599"/>
            <a:ext cx="6071616" cy="258305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8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-2" y="3999450"/>
            <a:ext cx="6071617" cy="258305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90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24073" y="3999450"/>
            <a:ext cx="6071616" cy="258305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9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" y="5972907"/>
            <a:ext cx="6071614" cy="609601"/>
          </a:xfrm>
          <a:prstGeom prst="rect">
            <a:avLst/>
          </a:prstGeom>
          <a:solidFill>
            <a:srgbClr val="808080">
              <a:alpha val="60000"/>
            </a:srgbClr>
          </a:solidFill>
        </p:spPr>
        <p:txBody>
          <a:bodyPr anchor="ctr"/>
          <a:lstStyle>
            <a:lvl1pPr marL="0" indent="0" algn="ctr">
              <a:buSzTx/>
              <a:buFontTx/>
              <a:buNone/>
              <a:defRPr sz="1600" i="1"/>
            </a:lvl1pPr>
            <a:lvl2pPr marL="0" indent="457181" algn="ctr">
              <a:buSzTx/>
              <a:buFontTx/>
              <a:buNone/>
              <a:defRPr sz="1600" i="1"/>
            </a:lvl2pPr>
            <a:lvl3pPr marL="0" indent="914362" algn="ctr">
              <a:buSzTx/>
              <a:buFontTx/>
              <a:buNone/>
              <a:defRPr sz="1600" i="1"/>
            </a:lvl3pPr>
            <a:lvl4pPr marL="0" indent="1371544" algn="ctr">
              <a:buSzTx/>
              <a:buFontTx/>
              <a:buNone/>
              <a:defRPr sz="1600" i="1"/>
            </a:lvl4pPr>
            <a:lvl5pPr marL="0" indent="1828726" algn="ctr">
              <a:buSzTx/>
              <a:buFontTx/>
              <a:buNone/>
              <a:defRPr sz="16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2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6124071" y="5972907"/>
            <a:ext cx="6067931" cy="609601"/>
          </a:xfrm>
          <a:prstGeom prst="rect">
            <a:avLst/>
          </a:prstGeom>
          <a:solidFill>
            <a:srgbClr val="808080">
              <a:alpha val="60000"/>
            </a:srgbClr>
          </a:solidFill>
        </p:spPr>
        <p:txBody>
          <a:bodyPr anchor="ctr"/>
          <a:lstStyle/>
          <a:p>
            <a:pPr marL="0" indent="0" algn="ctr">
              <a:buSzTx/>
              <a:buFontTx/>
              <a:buNone/>
              <a:defRPr sz="1600" i="1"/>
            </a:pPr>
            <a:endParaRPr/>
          </a:p>
        </p:txBody>
      </p:sp>
      <p:sp>
        <p:nvSpPr>
          <p:cNvPr id="793" name="Title Text"/>
          <p:cNvSpPr txBox="1">
            <a:spLocks noGrp="1"/>
          </p:cNvSpPr>
          <p:nvPr>
            <p:ph type="title"/>
          </p:nvPr>
        </p:nvSpPr>
        <p:spPr>
          <a:xfrm>
            <a:off x="1178011" y="205621"/>
            <a:ext cx="9269201" cy="5662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794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0" y="3353637"/>
            <a:ext cx="6071616" cy="609601"/>
          </a:xfrm>
          <a:prstGeom prst="rect">
            <a:avLst/>
          </a:prstGeom>
          <a:solidFill>
            <a:srgbClr val="808080">
              <a:alpha val="60000"/>
            </a:srgbClr>
          </a:solidFill>
        </p:spPr>
        <p:txBody>
          <a:bodyPr anchor="ctr"/>
          <a:lstStyle/>
          <a:p>
            <a:pPr marL="0" indent="0" algn="ctr">
              <a:buSzTx/>
              <a:buFontTx/>
              <a:buNone/>
              <a:defRPr sz="1600" i="1"/>
            </a:pPr>
            <a:endParaRPr/>
          </a:p>
        </p:txBody>
      </p:sp>
      <p:sp>
        <p:nvSpPr>
          <p:cNvPr id="795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124071" y="3353637"/>
            <a:ext cx="6067931" cy="609601"/>
          </a:xfrm>
          <a:prstGeom prst="rect">
            <a:avLst/>
          </a:prstGeom>
          <a:solidFill>
            <a:srgbClr val="808080">
              <a:alpha val="60000"/>
            </a:srgbClr>
          </a:solidFill>
        </p:spPr>
        <p:txBody>
          <a:bodyPr anchor="ctr"/>
          <a:lstStyle/>
          <a:p>
            <a:pPr marL="0" indent="0" algn="ctr">
              <a:buSzTx/>
              <a:buFontTx/>
              <a:buNone/>
              <a:defRPr sz="1600" i="1"/>
            </a:pPr>
            <a:endParaRPr/>
          </a:p>
        </p:txBody>
      </p:sp>
      <p:sp>
        <p:nvSpPr>
          <p:cNvPr id="7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97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243">
                <a:srgbClr val="004680"/>
              </a:gs>
              <a:gs pos="48176">
                <a:schemeClr val="accent1"/>
              </a:gs>
              <a:gs pos="100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  <p:sp>
        <p:nvSpPr>
          <p:cNvPr id="798" name="©2022 Boston Scientific Corporation or its affiliates. All rights reserved."/>
          <p:cNvSpPr txBox="1"/>
          <p:nvPr/>
        </p:nvSpPr>
        <p:spPr>
          <a:xfrm>
            <a:off x="245292" y="6627552"/>
            <a:ext cx="944093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900">
                <a:solidFill>
                  <a:srgbClr val="B4B9BD"/>
                </a:solidFill>
              </a:defRPr>
            </a:lvl1pPr>
          </a:lstStyle>
          <a:p>
            <a:r>
              <a:t>©2022 Boston Scientific Corporation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39768558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 Image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5" name="Graphic 11" descr="Graphic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11" y="256743"/>
            <a:ext cx="1252611" cy="42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06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8" y="229790"/>
            <a:ext cx="659243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807" name="Straight Connector 16"/>
          <p:cNvSpPr/>
          <p:nvPr/>
        </p:nvSpPr>
        <p:spPr>
          <a:xfrm flipH="1">
            <a:off x="1012024" y="225546"/>
            <a:ext cx="1" cy="502920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08" name="Title Text"/>
          <p:cNvSpPr txBox="1">
            <a:spLocks noGrp="1"/>
          </p:cNvSpPr>
          <p:nvPr>
            <p:ph type="title"/>
          </p:nvPr>
        </p:nvSpPr>
        <p:spPr>
          <a:xfrm>
            <a:off x="1178011" y="205621"/>
            <a:ext cx="9269201" cy="5662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80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78011" y="760967"/>
            <a:ext cx="9084065" cy="4247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SzTx/>
              <a:buFontTx/>
              <a:buNone/>
              <a:defRPr b="1"/>
            </a:lvl1pPr>
            <a:lvl2pPr marL="0" indent="457114">
              <a:lnSpc>
                <a:spcPct val="85000"/>
              </a:lnSpc>
              <a:buSzTx/>
              <a:buFontTx/>
              <a:buNone/>
              <a:defRPr b="1"/>
            </a:lvl2pPr>
            <a:lvl3pPr marL="0" indent="914228">
              <a:lnSpc>
                <a:spcPct val="85000"/>
              </a:lnSpc>
              <a:buSzTx/>
              <a:buFontTx/>
              <a:buNone/>
              <a:defRPr b="1"/>
            </a:lvl3pPr>
            <a:lvl4pPr marL="0" indent="1371344">
              <a:lnSpc>
                <a:spcPct val="85000"/>
              </a:lnSpc>
              <a:buSzTx/>
              <a:buFontTx/>
              <a:buNone/>
              <a:defRPr b="1"/>
            </a:lvl4pPr>
            <a:lvl5pPr marL="0" indent="1828462">
              <a:lnSpc>
                <a:spcPct val="85000"/>
              </a:lnSpc>
              <a:buSzTx/>
              <a:buFontTx/>
              <a:buNone/>
              <a:defRPr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-2" y="1371599"/>
            <a:ext cx="6071617" cy="258305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124073" y="1371599"/>
            <a:ext cx="6071616" cy="258305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-2" y="3999450"/>
            <a:ext cx="6071617" cy="258305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24073" y="3999450"/>
            <a:ext cx="6071616" cy="258305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14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0" y="5972907"/>
            <a:ext cx="6071616" cy="609601"/>
          </a:xfrm>
          <a:prstGeom prst="rect">
            <a:avLst/>
          </a:prstGeom>
          <a:solidFill>
            <a:srgbClr val="808080">
              <a:alpha val="60000"/>
            </a:srgbClr>
          </a:solidFill>
        </p:spPr>
        <p:txBody>
          <a:bodyPr anchor="ctr"/>
          <a:lstStyle/>
          <a:p>
            <a:pPr marL="0" indent="0" algn="ctr">
              <a:buSzTx/>
              <a:buFontTx/>
              <a:buNone/>
              <a:defRPr sz="1600" i="1"/>
            </a:pPr>
            <a:endParaRPr/>
          </a:p>
        </p:txBody>
      </p:sp>
      <p:sp>
        <p:nvSpPr>
          <p:cNvPr id="815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6124071" y="5972907"/>
            <a:ext cx="6067931" cy="609601"/>
          </a:xfrm>
          <a:prstGeom prst="rect">
            <a:avLst/>
          </a:prstGeom>
          <a:solidFill>
            <a:srgbClr val="808080">
              <a:alpha val="60000"/>
            </a:srgbClr>
          </a:solidFill>
        </p:spPr>
        <p:txBody>
          <a:bodyPr anchor="ctr"/>
          <a:lstStyle/>
          <a:p>
            <a:pPr marL="0" indent="0" algn="ctr">
              <a:buSzTx/>
              <a:buFontTx/>
              <a:buNone/>
              <a:defRPr sz="1600" i="1"/>
            </a:pPr>
            <a:endParaRPr/>
          </a:p>
        </p:txBody>
      </p:sp>
      <p:sp>
        <p:nvSpPr>
          <p:cNvPr id="816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0" y="3353637"/>
            <a:ext cx="6071616" cy="609601"/>
          </a:xfrm>
          <a:prstGeom prst="rect">
            <a:avLst/>
          </a:prstGeom>
          <a:solidFill>
            <a:srgbClr val="808080">
              <a:alpha val="60000"/>
            </a:srgbClr>
          </a:solidFill>
        </p:spPr>
        <p:txBody>
          <a:bodyPr anchor="ctr"/>
          <a:lstStyle/>
          <a:p>
            <a:pPr marL="0" indent="0" algn="ctr">
              <a:buSzTx/>
              <a:buFontTx/>
              <a:buNone/>
              <a:defRPr sz="1600" i="1"/>
            </a:pPr>
            <a:endParaRPr/>
          </a:p>
        </p:txBody>
      </p:sp>
      <p:sp>
        <p:nvSpPr>
          <p:cNvPr id="817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6124071" y="3353637"/>
            <a:ext cx="6067931" cy="609601"/>
          </a:xfrm>
          <a:prstGeom prst="rect">
            <a:avLst/>
          </a:prstGeom>
          <a:solidFill>
            <a:srgbClr val="808080">
              <a:alpha val="60000"/>
            </a:srgbClr>
          </a:solidFill>
        </p:spPr>
        <p:txBody>
          <a:bodyPr anchor="ctr"/>
          <a:lstStyle/>
          <a:p>
            <a:pPr marL="0" indent="0" algn="ctr">
              <a:buSzTx/>
              <a:buFontTx/>
              <a:buNone/>
              <a:defRPr sz="1600" i="1"/>
            </a:pPr>
            <a:endParaRPr/>
          </a:p>
        </p:txBody>
      </p:sp>
      <p:sp>
        <p:nvSpPr>
          <p:cNvPr id="8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19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243">
                <a:srgbClr val="004680"/>
              </a:gs>
              <a:gs pos="48176">
                <a:schemeClr val="accent1"/>
              </a:gs>
              <a:gs pos="100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  <p:sp>
        <p:nvSpPr>
          <p:cNvPr id="820" name="©2022 Boston Scientific Corporation or its affiliates. All rights reserved."/>
          <p:cNvSpPr txBox="1"/>
          <p:nvPr/>
        </p:nvSpPr>
        <p:spPr>
          <a:xfrm>
            <a:off x="245292" y="6627552"/>
            <a:ext cx="944093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900">
                <a:solidFill>
                  <a:srgbClr val="B4B9BD"/>
                </a:solidFill>
              </a:defRPr>
            </a:lvl1pPr>
          </a:lstStyle>
          <a:p>
            <a:r>
              <a:t>©2022 Boston Scientific Corporation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62440444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ideo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1" name="Graphic 11" descr="Graphic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11" y="256743"/>
            <a:ext cx="1252611" cy="42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42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8" y="229790"/>
            <a:ext cx="659243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843" name="Straight Connector 16"/>
          <p:cNvSpPr/>
          <p:nvPr/>
        </p:nvSpPr>
        <p:spPr>
          <a:xfrm flipH="1">
            <a:off x="1012024" y="225546"/>
            <a:ext cx="1" cy="502920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4" name="Title Text"/>
          <p:cNvSpPr txBox="1">
            <a:spLocks noGrp="1"/>
          </p:cNvSpPr>
          <p:nvPr>
            <p:ph type="title"/>
          </p:nvPr>
        </p:nvSpPr>
        <p:spPr>
          <a:xfrm>
            <a:off x="1178011" y="205621"/>
            <a:ext cx="9269201" cy="5662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8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78011" y="760967"/>
            <a:ext cx="9084065" cy="4247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SzTx/>
              <a:buFontTx/>
              <a:buNone/>
              <a:defRPr b="1"/>
            </a:lvl1pPr>
            <a:lvl2pPr marL="0" indent="457114">
              <a:lnSpc>
                <a:spcPct val="85000"/>
              </a:lnSpc>
              <a:buSzTx/>
              <a:buFontTx/>
              <a:buNone/>
              <a:defRPr b="1"/>
            </a:lvl2pPr>
            <a:lvl3pPr marL="0" indent="914228">
              <a:lnSpc>
                <a:spcPct val="85000"/>
              </a:lnSpc>
              <a:buSzTx/>
              <a:buFontTx/>
              <a:buNone/>
              <a:defRPr b="1"/>
            </a:lvl3pPr>
            <a:lvl4pPr marL="0" indent="1371344">
              <a:lnSpc>
                <a:spcPct val="85000"/>
              </a:lnSpc>
              <a:buSzTx/>
              <a:buFontTx/>
              <a:buNone/>
              <a:defRPr b="1"/>
            </a:lvl4pPr>
            <a:lvl5pPr marL="0" indent="1828462">
              <a:lnSpc>
                <a:spcPct val="85000"/>
              </a:lnSpc>
              <a:buSzTx/>
              <a:buFontTx/>
              <a:buNone/>
              <a:defRPr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6" name="Media Placeholder 3"/>
          <p:cNvSpPr>
            <a:spLocks noGrp="1"/>
          </p:cNvSpPr>
          <p:nvPr>
            <p:ph type="media" idx="21"/>
          </p:nvPr>
        </p:nvSpPr>
        <p:spPr>
          <a:xfrm>
            <a:off x="0" y="1366575"/>
            <a:ext cx="12192000" cy="521007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48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243">
                <a:srgbClr val="004680"/>
              </a:gs>
              <a:gs pos="48176">
                <a:schemeClr val="accent1"/>
              </a:gs>
              <a:gs pos="100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  <p:sp>
        <p:nvSpPr>
          <p:cNvPr id="849" name="©2022 Boston Scientific Corporation or its affiliates. All rights reserved."/>
          <p:cNvSpPr txBox="1"/>
          <p:nvPr/>
        </p:nvSpPr>
        <p:spPr>
          <a:xfrm>
            <a:off x="245292" y="6627552"/>
            <a:ext cx="944093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900">
                <a:solidFill>
                  <a:srgbClr val="B4B9BD"/>
                </a:solidFill>
              </a:defRPr>
            </a:lvl1pPr>
          </a:lstStyle>
          <a:p>
            <a:r>
              <a:t>©2022 Boston Scientific Corporation or its affiliates. All rights reserved.</a:t>
            </a:r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6073C092-608D-8257-5598-398F6061FF0E}"/>
              </a:ext>
            </a:extLst>
          </p:cNvPr>
          <p:cNvSpPr txBox="1">
            <a:spLocks noGrp="1"/>
          </p:cNvSpPr>
          <p:nvPr>
            <p:ph type="body" sz="quarter" idx="24"/>
          </p:nvPr>
        </p:nvSpPr>
        <p:spPr>
          <a:xfrm>
            <a:off x="259914" y="6118129"/>
            <a:ext cx="11461579" cy="42473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marL="0" indent="0" defTabSz="914253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00">
                <a:solidFill>
                  <a:srgbClr val="535353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7837271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6" name="Graphic 11" descr="Graphic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11" y="256743"/>
            <a:ext cx="1252611" cy="42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57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8" y="229790"/>
            <a:ext cx="659243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858" name="Straight Connector 16"/>
          <p:cNvSpPr/>
          <p:nvPr/>
        </p:nvSpPr>
        <p:spPr>
          <a:xfrm flipH="1">
            <a:off x="1012024" y="225546"/>
            <a:ext cx="1" cy="502920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59" name="Title Text"/>
          <p:cNvSpPr txBox="1">
            <a:spLocks noGrp="1"/>
          </p:cNvSpPr>
          <p:nvPr>
            <p:ph type="title"/>
          </p:nvPr>
        </p:nvSpPr>
        <p:spPr>
          <a:xfrm>
            <a:off x="1178011" y="205621"/>
            <a:ext cx="9269201" cy="5662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8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61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243">
                <a:srgbClr val="004680"/>
              </a:gs>
              <a:gs pos="48176">
                <a:schemeClr val="accent1"/>
              </a:gs>
              <a:gs pos="100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  <p:sp>
        <p:nvSpPr>
          <p:cNvPr id="862" name="©2022 Boston Scientific Corporation or its affiliates. All rights reserved."/>
          <p:cNvSpPr txBox="1"/>
          <p:nvPr/>
        </p:nvSpPr>
        <p:spPr>
          <a:xfrm>
            <a:off x="245292" y="6627552"/>
            <a:ext cx="944093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900">
                <a:solidFill>
                  <a:srgbClr val="B4B9BD"/>
                </a:solidFill>
              </a:defRPr>
            </a:lvl1pPr>
          </a:lstStyle>
          <a:p>
            <a:r>
              <a:t>©2022 Boston Scientific Corporation or its affiliates. All rights reserved.</a:t>
            </a:r>
          </a:p>
        </p:txBody>
      </p:sp>
      <p:sp>
        <p:nvSpPr>
          <p:cNvPr id="863" name="Rectangle"/>
          <p:cNvSpPr txBox="1"/>
          <p:nvPr/>
        </p:nvSpPr>
        <p:spPr>
          <a:xfrm>
            <a:off x="245292" y="6111574"/>
            <a:ext cx="11461579" cy="4247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/>
          <a:lstStyle/>
          <a:p>
            <a:pPr>
              <a:defRPr sz="900">
                <a:solidFill>
                  <a:srgbClr val="535353"/>
                </a:solidFill>
              </a:defRPr>
            </a:pPr>
            <a:endParaRPr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8A7E746C-64BE-F98D-C9EB-A94ABDCDFB14}"/>
              </a:ext>
            </a:extLst>
          </p:cNvPr>
          <p:cNvSpPr txBox="1">
            <a:spLocks noGrp="1"/>
          </p:cNvSpPr>
          <p:nvPr>
            <p:ph type="body" sz="quarter" idx="24"/>
          </p:nvPr>
        </p:nvSpPr>
        <p:spPr>
          <a:xfrm>
            <a:off x="259914" y="6118129"/>
            <a:ext cx="11461579" cy="42473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marL="0" indent="0" defTabSz="914253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00">
                <a:solidFill>
                  <a:srgbClr val="535353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572593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raphic 11" descr="Graphic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11" y="256743"/>
            <a:ext cx="1252611" cy="42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8" y="229790"/>
            <a:ext cx="659243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traight Connector 16"/>
          <p:cNvSpPr/>
          <p:nvPr/>
        </p:nvSpPr>
        <p:spPr>
          <a:xfrm flipH="1">
            <a:off x="1012024" y="225546"/>
            <a:ext cx="1" cy="502920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78011" y="760967"/>
            <a:ext cx="9084065" cy="9613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SzTx/>
              <a:buFontTx/>
              <a:buNone/>
              <a:defRPr b="1"/>
            </a:lvl1pPr>
            <a:lvl2pPr marL="0" indent="457114">
              <a:lnSpc>
                <a:spcPct val="85000"/>
              </a:lnSpc>
              <a:buSzTx/>
              <a:buFontTx/>
              <a:buNone/>
              <a:defRPr b="1"/>
            </a:lvl2pPr>
            <a:lvl3pPr marL="0" indent="914228">
              <a:lnSpc>
                <a:spcPct val="85000"/>
              </a:lnSpc>
              <a:buSzTx/>
              <a:buFontTx/>
              <a:buNone/>
              <a:defRPr b="1"/>
            </a:lvl3pPr>
            <a:lvl4pPr marL="0" indent="1371344">
              <a:lnSpc>
                <a:spcPct val="85000"/>
              </a:lnSpc>
              <a:buSzTx/>
              <a:buFontTx/>
              <a:buNone/>
              <a:defRPr b="1"/>
            </a:lvl4pPr>
            <a:lvl5pPr marL="0" indent="1828462">
              <a:lnSpc>
                <a:spcPct val="85000"/>
              </a:lnSpc>
              <a:buSzTx/>
              <a:buFontTx/>
              <a:buNone/>
              <a:defRPr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Title Text"/>
          <p:cNvSpPr txBox="1">
            <a:spLocks noGrp="1"/>
          </p:cNvSpPr>
          <p:nvPr>
            <p:ph type="title"/>
          </p:nvPr>
        </p:nvSpPr>
        <p:spPr>
          <a:xfrm>
            <a:off x="1178011" y="205621"/>
            <a:ext cx="9269201" cy="5662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3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243">
                <a:srgbClr val="004680"/>
              </a:gs>
              <a:gs pos="48176">
                <a:schemeClr val="accent1"/>
              </a:gs>
              <a:gs pos="100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  <p:sp>
        <p:nvSpPr>
          <p:cNvPr id="124" name="©2022 Boston Scientific Corporation or its affiliates. All rights reserved."/>
          <p:cNvSpPr txBox="1"/>
          <p:nvPr/>
        </p:nvSpPr>
        <p:spPr>
          <a:xfrm>
            <a:off x="245292" y="6627552"/>
            <a:ext cx="944093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900">
                <a:solidFill>
                  <a:srgbClr val="B4B9BD"/>
                </a:solidFill>
              </a:defRPr>
            </a:lvl1pPr>
          </a:lstStyle>
          <a:p>
            <a:r>
              <a:t>©2022 Boston Scientific Corporation or its affiliates. All rights reserved.</a:t>
            </a:r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F30E3230-2C72-216B-8B42-8FA67E706F1C}"/>
              </a:ext>
            </a:extLst>
          </p:cNvPr>
          <p:cNvSpPr txBox="1">
            <a:spLocks noGrp="1"/>
          </p:cNvSpPr>
          <p:nvPr>
            <p:ph type="body" sz="quarter" idx="22"/>
          </p:nvPr>
        </p:nvSpPr>
        <p:spPr>
          <a:xfrm>
            <a:off x="259914" y="6118129"/>
            <a:ext cx="11461579" cy="42473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900" b="0" i="0" u="none" strike="noStrike" cap="none" spc="0" baseline="0" dirty="0">
                <a:solidFill>
                  <a:srgbClr val="535353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marL="0" indent="0" defTabSz="914253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00">
                <a:solidFill>
                  <a:srgbClr val="535353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098669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" name="Graphic 11" descr="Graphic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11" y="256743"/>
            <a:ext cx="1252611" cy="42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71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8" y="229790"/>
            <a:ext cx="659243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872" name="Straight Connector 16"/>
          <p:cNvSpPr/>
          <p:nvPr/>
        </p:nvSpPr>
        <p:spPr>
          <a:xfrm flipH="1">
            <a:off x="1012024" y="225546"/>
            <a:ext cx="1" cy="502920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73" name="Title Text"/>
          <p:cNvSpPr txBox="1">
            <a:spLocks noGrp="1"/>
          </p:cNvSpPr>
          <p:nvPr>
            <p:ph type="title"/>
          </p:nvPr>
        </p:nvSpPr>
        <p:spPr>
          <a:xfrm>
            <a:off x="1178011" y="205621"/>
            <a:ext cx="9269201" cy="5662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8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78011" y="760967"/>
            <a:ext cx="9084065" cy="4247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SzTx/>
              <a:buFontTx/>
              <a:buNone/>
              <a:defRPr b="1"/>
            </a:lvl1pPr>
            <a:lvl2pPr marL="0" indent="457114">
              <a:lnSpc>
                <a:spcPct val="85000"/>
              </a:lnSpc>
              <a:buSzTx/>
              <a:buFontTx/>
              <a:buNone/>
              <a:defRPr b="1"/>
            </a:lvl2pPr>
            <a:lvl3pPr marL="0" indent="914228">
              <a:lnSpc>
                <a:spcPct val="85000"/>
              </a:lnSpc>
              <a:buSzTx/>
              <a:buFontTx/>
              <a:buNone/>
              <a:defRPr b="1"/>
            </a:lvl3pPr>
            <a:lvl4pPr marL="0" indent="1371344">
              <a:lnSpc>
                <a:spcPct val="85000"/>
              </a:lnSpc>
              <a:buSzTx/>
              <a:buFontTx/>
              <a:buNone/>
              <a:defRPr b="1"/>
            </a:lvl4pPr>
            <a:lvl5pPr marL="0" indent="1828462">
              <a:lnSpc>
                <a:spcPct val="85000"/>
              </a:lnSpc>
              <a:buSzTx/>
              <a:buFontTx/>
              <a:buNone/>
              <a:defRPr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76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243">
                <a:srgbClr val="004680"/>
              </a:gs>
              <a:gs pos="48176">
                <a:schemeClr val="accent1"/>
              </a:gs>
              <a:gs pos="100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  <p:sp>
        <p:nvSpPr>
          <p:cNvPr id="877" name="©2022 Boston Scientific Corporation or its affiliates. All rights reserved."/>
          <p:cNvSpPr txBox="1"/>
          <p:nvPr/>
        </p:nvSpPr>
        <p:spPr>
          <a:xfrm>
            <a:off x="245292" y="6627552"/>
            <a:ext cx="944093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900">
                <a:solidFill>
                  <a:srgbClr val="B4B9BD"/>
                </a:solidFill>
              </a:defRPr>
            </a:lvl1pPr>
          </a:lstStyle>
          <a:p>
            <a:r>
              <a:t>©2022 Boston Scientific Corporation or its affiliates. All rights reserved.</a:t>
            </a:r>
          </a:p>
        </p:txBody>
      </p:sp>
      <p:sp>
        <p:nvSpPr>
          <p:cNvPr id="878" name="Rectangle"/>
          <p:cNvSpPr txBox="1"/>
          <p:nvPr/>
        </p:nvSpPr>
        <p:spPr>
          <a:xfrm>
            <a:off x="245292" y="6111574"/>
            <a:ext cx="11461579" cy="4247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/>
          <a:lstStyle/>
          <a:p>
            <a:pPr>
              <a:defRPr sz="900">
                <a:solidFill>
                  <a:srgbClr val="535353"/>
                </a:solidFill>
              </a:defRPr>
            </a:pPr>
            <a:endParaRPr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D30AB6E4-288E-C16A-374E-E0F7F5E4B53D}"/>
              </a:ext>
            </a:extLst>
          </p:cNvPr>
          <p:cNvSpPr txBox="1">
            <a:spLocks noGrp="1"/>
          </p:cNvSpPr>
          <p:nvPr>
            <p:ph type="body" sz="quarter" idx="24"/>
          </p:nvPr>
        </p:nvSpPr>
        <p:spPr>
          <a:xfrm>
            <a:off x="259914" y="6118129"/>
            <a:ext cx="11461579" cy="42473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marL="0" indent="0" defTabSz="914253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00">
                <a:solidFill>
                  <a:srgbClr val="535353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0448442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8210207A-DA88-6217-90EF-7D6969CC1FAB}"/>
              </a:ext>
            </a:extLst>
          </p:cNvPr>
          <p:cNvSpPr txBox="1">
            <a:spLocks noGrp="1"/>
          </p:cNvSpPr>
          <p:nvPr>
            <p:ph type="body" sz="quarter" idx="24"/>
          </p:nvPr>
        </p:nvSpPr>
        <p:spPr>
          <a:xfrm>
            <a:off x="259914" y="6118129"/>
            <a:ext cx="11461579" cy="42473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marL="0" indent="0" defTabSz="914253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00">
                <a:solidFill>
                  <a:srgbClr val="535353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2182290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B38FC-FBB4-4948-9763-7EC092E27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39177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84F1B-FE9C-6E4E-AD07-A3985AAFB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5151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7FAAF-6C33-7A4F-9F78-64C3B73D16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0365" y="596625"/>
            <a:ext cx="1149350" cy="3937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58973F-9A3B-2945-840F-6487842FFC61}"/>
              </a:ext>
            </a:extLst>
          </p:cNvPr>
          <p:cNvSpPr/>
          <p:nvPr userDrawn="1"/>
        </p:nvSpPr>
        <p:spPr>
          <a:xfrm>
            <a:off x="0" y="-10390"/>
            <a:ext cx="12192000" cy="1840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1789DD8-5746-4774-AE29-37001C735799}"/>
              </a:ext>
            </a:extLst>
          </p:cNvPr>
          <p:cNvSpPr txBox="1">
            <a:spLocks/>
          </p:cNvSpPr>
          <p:nvPr userDrawn="1"/>
        </p:nvSpPr>
        <p:spPr>
          <a:xfrm>
            <a:off x="130175" y="6492875"/>
            <a:ext cx="10087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© 2022 Boston Scientific Corporation or its affiliates. SH-</a:t>
            </a:r>
            <a:r>
              <a:rPr kumimoji="0" lang="en-IE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1014804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-AB</a:t>
            </a:r>
          </a:p>
        </p:txBody>
      </p:sp>
    </p:spTree>
    <p:extLst>
      <p:ext uri="{BB962C8B-B14F-4D97-AF65-F5344CB8AC3E}">
        <p14:creationId xmlns:p14="http://schemas.microsoft.com/office/powerpoint/2010/main" val="15293538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8125" y="326335"/>
            <a:ext cx="9624007" cy="612341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8125" y="1254935"/>
            <a:ext cx="11427071" cy="4799108"/>
          </a:xfrm>
          <a:prstGeom prst="rect">
            <a:avLst/>
          </a:prstGeom>
        </p:spPr>
        <p:txBody>
          <a:bodyPr vert="horz"/>
          <a:lstStyle>
            <a:lvl1pPr marL="457189" indent="-457189">
              <a:buFont typeface="Wingdings" pitchFamily="2" charset="2"/>
              <a:buChar char="§"/>
              <a:defRPr sz="2800">
                <a:solidFill>
                  <a:schemeClr val="accent6"/>
                </a:solidFill>
                <a:latin typeface="Arial"/>
                <a:cs typeface="Arial"/>
              </a:defRPr>
            </a:lvl1pPr>
            <a:lvl2pPr marL="990575" indent="-380990">
              <a:buFont typeface="Wingdings" pitchFamily="2" charset="2"/>
              <a:buChar char="§"/>
              <a:defRPr sz="2400">
                <a:solidFill>
                  <a:schemeClr val="accent6"/>
                </a:solidFill>
                <a:latin typeface="Arial"/>
                <a:cs typeface="Arial"/>
              </a:defRPr>
            </a:lvl2pPr>
            <a:lvl3pPr marL="1523962" indent="-304792">
              <a:buFont typeface="Wingdings" pitchFamily="2" charset="2"/>
              <a:buChar char="§"/>
              <a:defRPr sz="2000">
                <a:solidFill>
                  <a:schemeClr val="accent6"/>
                </a:solidFill>
                <a:latin typeface="Arial"/>
                <a:cs typeface="Arial"/>
              </a:defRPr>
            </a:lvl3pPr>
            <a:lvl4pPr marL="2133547" indent="-304792">
              <a:buFont typeface="Wingdings" pitchFamily="2" charset="2"/>
              <a:buChar char="§"/>
              <a:defRPr sz="1800">
                <a:solidFill>
                  <a:schemeClr val="accent6"/>
                </a:solidFill>
                <a:latin typeface="Arial"/>
                <a:cs typeface="Arial"/>
              </a:defRPr>
            </a:lvl4pPr>
            <a:lvl5pPr marL="2743131" indent="-304792">
              <a:buFont typeface="Wingdings" pitchFamily="2" charset="2"/>
              <a:buChar char="§"/>
              <a:defRPr sz="1800">
                <a:solidFill>
                  <a:schemeClr val="accent6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61B3C5-8A08-C44A-9083-BA419D3A4C5C}"/>
              </a:ext>
            </a:extLst>
          </p:cNvPr>
          <p:cNvSpPr txBox="1"/>
          <p:nvPr userDrawn="1"/>
        </p:nvSpPr>
        <p:spPr>
          <a:xfrm>
            <a:off x="0" y="6627168"/>
            <a:ext cx="89821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© 2022 Boston Scientific Corporation or its affiliates. </a:t>
            </a:r>
            <a:r>
              <a:rPr lang="en-US"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All Rights Reserved</a:t>
            </a:r>
            <a:r>
              <a:rPr lang="en-IE" sz="9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IE" sz="9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SH</a:t>
            </a:r>
            <a:r>
              <a:rPr lang="en-IE" sz="9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-</a:t>
            </a:r>
            <a:r>
              <a:rPr lang="en-IE" sz="9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1014804-AB</a:t>
            </a:r>
            <a:endParaRPr lang="en-US" sz="900" b="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5789B0-E3EF-E14D-87EA-28EC03524B77}"/>
              </a:ext>
            </a:extLst>
          </p:cNvPr>
          <p:cNvSpPr txBox="1"/>
          <p:nvPr userDrawn="1"/>
        </p:nvSpPr>
        <p:spPr>
          <a:xfrm>
            <a:off x="11779067" y="6570742"/>
            <a:ext cx="349776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FA3D809-9BA1-4642-B7B1-B8DA411618F5}" type="slidenum">
              <a:rPr lang="en-US" sz="1067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‹#›</a:t>
            </a:fld>
            <a:endParaRPr lang="en-US" sz="1067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6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oup Divis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roup Division"/>
          <p:cNvSpPr txBox="1">
            <a:spLocks noGrp="1"/>
          </p:cNvSpPr>
          <p:nvPr>
            <p:ph type="title" hasCustomPrompt="1"/>
          </p:nvPr>
        </p:nvSpPr>
        <p:spPr>
          <a:xfrm>
            <a:off x="2191262" y="4869214"/>
            <a:ext cx="6502597" cy="121003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t>Group Division</a:t>
            </a:r>
          </a:p>
        </p:txBody>
      </p:sp>
      <p:sp>
        <p:nvSpPr>
          <p:cNvPr id="133" name="Picture Placeholder 3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469219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191262" y="6222612"/>
            <a:ext cx="6502598" cy="4988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000"/>
            </a:lvl1pPr>
            <a:lvl2pPr marL="685673" indent="-228558">
              <a:lnSpc>
                <a:spcPct val="100000"/>
              </a:lnSpc>
              <a:spcBef>
                <a:spcPts val="0"/>
              </a:spcBef>
              <a:buFontTx/>
              <a:defRPr sz="2000"/>
            </a:lvl2pPr>
            <a:lvl3pPr marL="1168183" indent="-253954">
              <a:lnSpc>
                <a:spcPct val="100000"/>
              </a:lnSpc>
              <a:spcBef>
                <a:spcPts val="0"/>
              </a:spcBef>
              <a:buFontTx/>
              <a:defRPr sz="2000"/>
            </a:lvl3pPr>
            <a:lvl4pPr marL="1657043" indent="-285698">
              <a:lnSpc>
                <a:spcPct val="100000"/>
              </a:lnSpc>
              <a:spcBef>
                <a:spcPts val="0"/>
              </a:spcBef>
              <a:buFontTx/>
              <a:defRPr sz="2000"/>
            </a:lvl4pPr>
            <a:lvl5pPr marL="2154974" indent="-326512">
              <a:lnSpc>
                <a:spcPct val="100000"/>
              </a:lnSpc>
              <a:spcBef>
                <a:spcPts val="0"/>
              </a:spcBef>
              <a:buFontTx/>
              <a:defRPr sz="2000"/>
            </a:lvl5pPr>
          </a:lstStyle>
          <a:p>
            <a:r>
              <a:t>Presenter name,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5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780521" y="635388"/>
            <a:ext cx="7073635" cy="431124"/>
          </a:xfrm>
          <a:prstGeom prst="rect">
            <a:avLst/>
          </a:prstGeom>
        </p:spPr>
        <p:txBody>
          <a:bodyPr anchor="ctr"/>
          <a:lstStyle>
            <a:lvl1pPr marL="0" indent="0" defTabSz="813666">
              <a:spcBef>
                <a:spcPts val="1600"/>
              </a:spcBef>
              <a:buSzTx/>
              <a:buFontTx/>
              <a:buNone/>
              <a:defRPr sz="2225" b="1"/>
            </a:lvl1pPr>
          </a:lstStyle>
          <a:p>
            <a:r>
              <a:t>CLICK TO EDIT MASTER TEXT STYLES</a:t>
            </a:r>
          </a:p>
        </p:txBody>
      </p:sp>
      <p:sp>
        <p:nvSpPr>
          <p:cNvPr id="136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780521" y="1095177"/>
            <a:ext cx="7073635" cy="270674"/>
          </a:xfrm>
          <a:prstGeom prst="rect">
            <a:avLst/>
          </a:prstGeom>
        </p:spPr>
        <p:txBody>
          <a:bodyPr anchor="ctr"/>
          <a:lstStyle>
            <a:lvl1pPr marL="0" indent="0" defTabSz="429689">
              <a:spcBef>
                <a:spcPts val="800"/>
              </a:spcBef>
              <a:buSzTx/>
              <a:buFontTx/>
              <a:buNone/>
              <a:defRPr sz="1128">
                <a:solidFill>
                  <a:schemeClr val="accent1"/>
                </a:solidFill>
              </a:defRPr>
            </a:lvl1pPr>
          </a:lstStyle>
          <a:p>
            <a:r>
              <a:t>CLICK TO EDIT MASTER TEXT STYLES</a:t>
            </a:r>
          </a:p>
        </p:txBody>
      </p:sp>
      <p:pic>
        <p:nvPicPr>
          <p:cNvPr id="137" name="Graphic 7" descr="Graphic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86" y="4968133"/>
            <a:ext cx="1349597" cy="1012198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traight Connector 9"/>
          <p:cNvSpPr/>
          <p:nvPr/>
        </p:nvSpPr>
        <p:spPr>
          <a:xfrm flipH="1">
            <a:off x="1955074" y="4958784"/>
            <a:ext cx="1" cy="1030897"/>
          </a:xfrm>
          <a:prstGeom prst="line">
            <a:avLst/>
          </a:prstGeom>
          <a:ln w="12700" cap="rnd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754181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lide Transi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raphic 11" descr="Graphic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11" y="256743"/>
            <a:ext cx="1252611" cy="42655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Rectangle 15"/>
          <p:cNvSpPr/>
          <p:nvPr/>
        </p:nvSpPr>
        <p:spPr>
          <a:xfrm>
            <a:off x="0" y="1324679"/>
            <a:ext cx="12192000" cy="4572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>
                  <a:lumOff val="-9999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8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8" y="229790"/>
            <a:ext cx="659243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traight Connector 16"/>
          <p:cNvSpPr/>
          <p:nvPr/>
        </p:nvSpPr>
        <p:spPr>
          <a:xfrm flipH="1">
            <a:off x="1012024" y="225546"/>
            <a:ext cx="1" cy="502920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0" name="Slide Transition TitleOption 1"/>
          <p:cNvSpPr txBox="1">
            <a:spLocks noGrp="1"/>
          </p:cNvSpPr>
          <p:nvPr>
            <p:ph type="title" hasCustomPrompt="1"/>
          </p:nvPr>
        </p:nvSpPr>
        <p:spPr>
          <a:xfrm>
            <a:off x="5128035" y="1943984"/>
            <a:ext cx="6701476" cy="27990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Slide Transition TitleOption 1</a:t>
            </a:r>
          </a:p>
        </p:txBody>
      </p:sp>
      <p:sp>
        <p:nvSpPr>
          <p:cNvPr id="151" name="Rectangle 1"/>
          <p:cNvSpPr/>
          <p:nvPr/>
        </p:nvSpPr>
        <p:spPr>
          <a:xfrm>
            <a:off x="-1" y="-1"/>
            <a:ext cx="1575584" cy="16010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2" name="Rectangle 11"/>
          <p:cNvSpPr/>
          <p:nvPr/>
        </p:nvSpPr>
        <p:spPr>
          <a:xfrm>
            <a:off x="794825" y="1209821"/>
            <a:ext cx="11397175" cy="3094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3" name="Picture Placeholder 16"/>
          <p:cNvSpPr>
            <a:spLocks noGrp="1"/>
          </p:cNvSpPr>
          <p:nvPr>
            <p:ph type="pic" sz="half" idx="21"/>
          </p:nvPr>
        </p:nvSpPr>
        <p:spPr>
          <a:xfrm>
            <a:off x="613218" y="595694"/>
            <a:ext cx="3943622" cy="5495619"/>
          </a:xfrm>
          <a:prstGeom prst="rect">
            <a:avLst/>
          </a:prstGeom>
          <a:ln>
            <a:solidFill>
              <a:schemeClr val="accent6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54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597" y="3095394"/>
            <a:ext cx="659244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56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243">
                <a:srgbClr val="004680"/>
              </a:gs>
              <a:gs pos="48176">
                <a:schemeClr val="accent1"/>
              </a:gs>
              <a:gs pos="100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268200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lide Transit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raphic 11" descr="Graphic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11" y="256743"/>
            <a:ext cx="1252611" cy="426551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Rectangle 15"/>
          <p:cNvSpPr/>
          <p:nvPr/>
        </p:nvSpPr>
        <p:spPr>
          <a:xfrm>
            <a:off x="0" y="1324679"/>
            <a:ext cx="12192000" cy="4572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>
                  <a:lumOff val="-9999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5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8" y="229790"/>
            <a:ext cx="659243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traight Connector 16"/>
          <p:cNvSpPr/>
          <p:nvPr/>
        </p:nvSpPr>
        <p:spPr>
          <a:xfrm flipH="1">
            <a:off x="1012024" y="225546"/>
            <a:ext cx="1" cy="502920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7" name="Slide Transition TitleOption 2"/>
          <p:cNvSpPr txBox="1">
            <a:spLocks noGrp="1"/>
          </p:cNvSpPr>
          <p:nvPr>
            <p:ph type="title" hasCustomPrompt="1"/>
          </p:nvPr>
        </p:nvSpPr>
        <p:spPr>
          <a:xfrm>
            <a:off x="5128035" y="2185566"/>
            <a:ext cx="6701476" cy="2799039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Slide Transition TitleOption 2</a:t>
            </a:r>
          </a:p>
        </p:txBody>
      </p:sp>
      <p:sp>
        <p:nvSpPr>
          <p:cNvPr id="168" name="Rectangle 1"/>
          <p:cNvSpPr/>
          <p:nvPr/>
        </p:nvSpPr>
        <p:spPr>
          <a:xfrm>
            <a:off x="-1" y="-1"/>
            <a:ext cx="1575584" cy="16010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9" name="Rectangle 11"/>
          <p:cNvSpPr/>
          <p:nvPr/>
        </p:nvSpPr>
        <p:spPr>
          <a:xfrm>
            <a:off x="794825" y="1209821"/>
            <a:ext cx="11397175" cy="3094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0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22" y="3616221"/>
            <a:ext cx="659244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Graphic 2"/>
          <p:cNvSpPr/>
          <p:nvPr/>
        </p:nvSpPr>
        <p:spPr>
          <a:xfrm>
            <a:off x="674768" y="1639465"/>
            <a:ext cx="3193478" cy="4450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763" extrusionOk="0">
                <a:moveTo>
                  <a:pt x="12694" y="5497"/>
                </a:moveTo>
                <a:lnTo>
                  <a:pt x="3257" y="303"/>
                </a:lnTo>
                <a:cubicBezTo>
                  <a:pt x="1946" y="-417"/>
                  <a:pt x="0" y="225"/>
                  <a:pt x="0" y="1391"/>
                </a:cubicBezTo>
                <a:lnTo>
                  <a:pt x="0" y="8307"/>
                </a:lnTo>
                <a:lnTo>
                  <a:pt x="3788" y="10390"/>
                </a:lnTo>
                <a:lnTo>
                  <a:pt x="57" y="12453"/>
                </a:lnTo>
                <a:lnTo>
                  <a:pt x="57" y="19375"/>
                </a:lnTo>
                <a:cubicBezTo>
                  <a:pt x="57" y="20535"/>
                  <a:pt x="2003" y="21183"/>
                  <a:pt x="3314" y="20456"/>
                </a:cubicBezTo>
                <a:lnTo>
                  <a:pt x="12694" y="15295"/>
                </a:lnTo>
                <a:lnTo>
                  <a:pt x="21600" y="10396"/>
                </a:lnTo>
                <a:lnTo>
                  <a:pt x="12694" y="5497"/>
                </a:lnTo>
                <a:close/>
              </a:path>
            </a:pathLst>
          </a:custGeom>
          <a:ln w="12700">
            <a:solidFill>
              <a:schemeClr val="accent6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2" name="Graphic 2"/>
          <p:cNvSpPr/>
          <p:nvPr/>
        </p:nvSpPr>
        <p:spPr>
          <a:xfrm>
            <a:off x="2370407" y="367761"/>
            <a:ext cx="2508609" cy="3495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763" extrusionOk="0">
                <a:moveTo>
                  <a:pt x="12694" y="5497"/>
                </a:moveTo>
                <a:lnTo>
                  <a:pt x="3257" y="303"/>
                </a:lnTo>
                <a:cubicBezTo>
                  <a:pt x="1946" y="-417"/>
                  <a:pt x="0" y="225"/>
                  <a:pt x="0" y="1391"/>
                </a:cubicBezTo>
                <a:lnTo>
                  <a:pt x="0" y="8307"/>
                </a:lnTo>
                <a:lnTo>
                  <a:pt x="3788" y="10390"/>
                </a:lnTo>
                <a:lnTo>
                  <a:pt x="57" y="12453"/>
                </a:lnTo>
                <a:lnTo>
                  <a:pt x="57" y="19375"/>
                </a:lnTo>
                <a:cubicBezTo>
                  <a:pt x="57" y="20535"/>
                  <a:pt x="2003" y="21183"/>
                  <a:pt x="3314" y="20456"/>
                </a:cubicBezTo>
                <a:lnTo>
                  <a:pt x="12694" y="15295"/>
                </a:lnTo>
                <a:lnTo>
                  <a:pt x="21600" y="10396"/>
                </a:lnTo>
                <a:lnTo>
                  <a:pt x="12694" y="5497"/>
                </a:lnTo>
                <a:close/>
              </a:path>
            </a:pathLst>
          </a:custGeom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3" name="Graphic 2"/>
          <p:cNvSpPr/>
          <p:nvPr/>
        </p:nvSpPr>
        <p:spPr>
          <a:xfrm>
            <a:off x="2980538" y="3866136"/>
            <a:ext cx="1504880" cy="20970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763" extrusionOk="0">
                <a:moveTo>
                  <a:pt x="12694" y="5497"/>
                </a:moveTo>
                <a:lnTo>
                  <a:pt x="3257" y="303"/>
                </a:lnTo>
                <a:cubicBezTo>
                  <a:pt x="1946" y="-417"/>
                  <a:pt x="0" y="225"/>
                  <a:pt x="0" y="1391"/>
                </a:cubicBezTo>
                <a:lnTo>
                  <a:pt x="0" y="8307"/>
                </a:lnTo>
                <a:lnTo>
                  <a:pt x="3788" y="10390"/>
                </a:lnTo>
                <a:lnTo>
                  <a:pt x="57" y="12453"/>
                </a:lnTo>
                <a:lnTo>
                  <a:pt x="57" y="19375"/>
                </a:lnTo>
                <a:cubicBezTo>
                  <a:pt x="57" y="20535"/>
                  <a:pt x="2003" y="21183"/>
                  <a:pt x="3314" y="20456"/>
                </a:cubicBezTo>
                <a:lnTo>
                  <a:pt x="12694" y="15295"/>
                </a:lnTo>
                <a:lnTo>
                  <a:pt x="21600" y="10396"/>
                </a:lnTo>
                <a:lnTo>
                  <a:pt x="12694" y="5497"/>
                </a:lnTo>
                <a:close/>
              </a:path>
            </a:pathLst>
          </a:custGeom>
          <a:ln w="12700">
            <a:solidFill>
              <a:schemeClr val="accent3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75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243">
                <a:srgbClr val="004680"/>
              </a:gs>
              <a:gs pos="48176">
                <a:schemeClr val="accent1"/>
              </a:gs>
              <a:gs pos="100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387533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 2 Conten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raphic 11" descr="Graphic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11" y="256743"/>
            <a:ext cx="1252611" cy="42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icture 13" descr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8" y="229790"/>
            <a:ext cx="659243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traight Connector 16"/>
          <p:cNvSpPr/>
          <p:nvPr/>
        </p:nvSpPr>
        <p:spPr>
          <a:xfrm flipH="1">
            <a:off x="1012024" y="225546"/>
            <a:ext cx="1" cy="502920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3677" y="1391449"/>
            <a:ext cx="5657935" cy="449621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2000"/>
            </a:lvl1pPr>
            <a:lvl2pPr marL="742813" indent="-285698">
              <a:spcBef>
                <a:spcPts val="1500"/>
              </a:spcBef>
              <a:defRPr sz="2000"/>
            </a:lvl2pPr>
            <a:lvl3pPr>
              <a:spcBef>
                <a:spcPts val="1500"/>
              </a:spcBef>
              <a:defRPr sz="2000"/>
            </a:lvl3pPr>
            <a:lvl4pPr marL="1722974" indent="-351629">
              <a:spcBef>
                <a:spcPts val="1500"/>
              </a:spcBef>
              <a:defRPr sz="2000"/>
            </a:lvl4pPr>
            <a:lvl5pPr marL="2244023" indent="-415561">
              <a:spcBef>
                <a:spcPts val="1500"/>
              </a:spcBef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6" name="Title Text"/>
          <p:cNvSpPr txBox="1">
            <a:spLocks noGrp="1"/>
          </p:cNvSpPr>
          <p:nvPr>
            <p:ph type="title"/>
          </p:nvPr>
        </p:nvSpPr>
        <p:spPr>
          <a:xfrm>
            <a:off x="1178011" y="205621"/>
            <a:ext cx="9269201" cy="5662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88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243">
                <a:srgbClr val="004680"/>
              </a:gs>
              <a:gs pos="48176">
                <a:schemeClr val="accent1"/>
              </a:gs>
              <a:gs pos="99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  <p:sp>
        <p:nvSpPr>
          <p:cNvPr id="189" name="©2022 Boston Scientific Corporation or its affiliates. All rights reserved."/>
          <p:cNvSpPr txBox="1"/>
          <p:nvPr/>
        </p:nvSpPr>
        <p:spPr>
          <a:xfrm>
            <a:off x="245292" y="6627552"/>
            <a:ext cx="944093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900">
                <a:solidFill>
                  <a:srgbClr val="B4B9BD"/>
                </a:solidFill>
              </a:defRPr>
            </a:lvl1pPr>
          </a:lstStyle>
          <a:p>
            <a:r>
              <a:t>©2022 Boston Scientific Corporation or its affiliates. All rights reserved.</a:t>
            </a:r>
          </a:p>
        </p:txBody>
      </p:sp>
      <p:sp>
        <p:nvSpPr>
          <p:cNvPr id="190" name="Rectangle"/>
          <p:cNvSpPr txBox="1"/>
          <p:nvPr/>
        </p:nvSpPr>
        <p:spPr>
          <a:xfrm>
            <a:off x="245292" y="6111574"/>
            <a:ext cx="11461579" cy="4247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/>
          <a:lstStyle/>
          <a:p>
            <a:pPr>
              <a:defRPr sz="900">
                <a:solidFill>
                  <a:srgbClr val="535353"/>
                </a:solidFill>
              </a:defRPr>
            </a:pPr>
            <a:endParaRPr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F0F5E987-8711-2BB5-C184-F70D691E87C0}"/>
              </a:ext>
            </a:extLst>
          </p:cNvPr>
          <p:cNvSpPr txBox="1">
            <a:spLocks noGrp="1"/>
          </p:cNvSpPr>
          <p:nvPr>
            <p:ph type="body" sz="quarter" idx="22"/>
          </p:nvPr>
        </p:nvSpPr>
        <p:spPr>
          <a:xfrm>
            <a:off x="259914" y="6118129"/>
            <a:ext cx="11461579" cy="42473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900" b="0" i="0" u="none" strike="noStrike" cap="none" spc="0" baseline="0" dirty="0">
                <a:solidFill>
                  <a:srgbClr val="535353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marL="0" indent="0" defTabSz="914253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00">
                <a:solidFill>
                  <a:srgbClr val="535353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440887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1" descr="Graphic 11"/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11" y="256743"/>
            <a:ext cx="1252611" cy="42655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15"/>
          <p:cNvSpPr/>
          <p:nvPr/>
        </p:nvSpPr>
        <p:spPr>
          <a:xfrm>
            <a:off x="0" y="1324679"/>
            <a:ext cx="12192000" cy="4572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>
                  <a:lumOff val="-9999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" name="Picture 13" descr="Picture 13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88" y="229790"/>
            <a:ext cx="659243" cy="49443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traight Connector 16"/>
          <p:cNvSpPr/>
          <p:nvPr/>
        </p:nvSpPr>
        <p:spPr>
          <a:xfrm flipH="1">
            <a:off x="1012024" y="225546"/>
            <a:ext cx="1" cy="502920"/>
          </a:xfrm>
          <a:prstGeom prst="line">
            <a:avLst/>
          </a:prstGeom>
          <a:ln w="12700" cap="rnd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Rectangle 1"/>
          <p:cNvSpPr/>
          <p:nvPr/>
        </p:nvSpPr>
        <p:spPr>
          <a:xfrm>
            <a:off x="-1" y="-1"/>
            <a:ext cx="1420839" cy="15193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794825" y="1209821"/>
            <a:ext cx="11397175" cy="3094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8737" y="6673850"/>
            <a:ext cx="139390" cy="1397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" name="Rectangle 6"/>
          <p:cNvSpPr/>
          <p:nvPr/>
        </p:nvSpPr>
        <p:spPr>
          <a:xfrm>
            <a:off x="0" y="6582508"/>
            <a:ext cx="12192000" cy="45720"/>
          </a:xfrm>
          <a:prstGeom prst="rect">
            <a:avLst/>
          </a:prstGeom>
          <a:gradFill>
            <a:gsLst>
              <a:gs pos="243">
                <a:srgbClr val="004680"/>
              </a:gs>
              <a:gs pos="50000">
                <a:schemeClr val="accent1"/>
              </a:gs>
              <a:gs pos="99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4680"/>
                </a:solidFill>
              </a:defRPr>
            </a:pPr>
            <a:endParaRPr/>
          </a:p>
        </p:txBody>
      </p:sp>
      <p:sp>
        <p:nvSpPr>
          <p:cNvPr id="10" name="©2022 Boston Scientific Corporation or its affiliates. All rights reserved."/>
          <p:cNvSpPr txBox="1"/>
          <p:nvPr/>
        </p:nvSpPr>
        <p:spPr>
          <a:xfrm>
            <a:off x="245292" y="6627552"/>
            <a:ext cx="944093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900">
                <a:solidFill>
                  <a:srgbClr val="B4B9BD"/>
                </a:solidFill>
              </a:defRPr>
            </a:lvl1pPr>
          </a:lstStyle>
          <a:p>
            <a:r>
              <a:t>©2022 Boston Scientific Corporation or its affiliates. All rights reserved.</a:t>
            </a:r>
          </a:p>
        </p:txBody>
      </p:sp>
      <p:sp>
        <p:nvSpPr>
          <p:cNvPr id="11" name="Rectangle"/>
          <p:cNvSpPr txBox="1"/>
          <p:nvPr/>
        </p:nvSpPr>
        <p:spPr>
          <a:xfrm>
            <a:off x="245292" y="6111574"/>
            <a:ext cx="11461579" cy="4247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/>
          <a:lstStyle/>
          <a:p>
            <a:pPr>
              <a:defRPr sz="900">
                <a:solidFill>
                  <a:srgbClr val="535353"/>
                </a:solidFill>
              </a:defRPr>
            </a:pPr>
            <a:endParaRPr/>
          </a:p>
        </p:txBody>
      </p:sp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11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66250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  <p:sldLayoutId id="2147483722" r:id="rId29"/>
    <p:sldLayoutId id="2147483723" r:id="rId30"/>
    <p:sldLayoutId id="2147483724" r:id="rId31"/>
    <p:sldLayoutId id="2147483725" r:id="rId32"/>
    <p:sldLayoutId id="2147483726" r:id="rId33"/>
    <p:sldLayoutId id="2147483727" r:id="rId34"/>
    <p:sldLayoutId id="2147483728" r:id="rId35"/>
    <p:sldLayoutId id="2147483729" r:id="rId36"/>
    <p:sldLayoutId id="2147483730" r:id="rId37"/>
    <p:sldLayoutId id="2147483731" r:id="rId38"/>
    <p:sldLayoutId id="2147483732" r:id="rId39"/>
    <p:sldLayoutId id="2147483733" r:id="rId40"/>
    <p:sldLayoutId id="2147483734" r:id="rId41"/>
    <p:sldLayoutId id="2147483735" r:id="rId42"/>
    <p:sldLayoutId id="2147483736" r:id="rId43"/>
    <p:sldLayoutId id="2147483737" r:id="rId44"/>
    <p:sldLayoutId id="2147483738" r:id="rId45"/>
    <p:sldLayoutId id="2147483739" r:id="rId46"/>
    <p:sldLayoutId id="2147483740" r:id="rId47"/>
    <p:sldLayoutId id="2147483741" r:id="rId48"/>
    <p:sldLayoutId id="2147483742" r:id="rId49"/>
    <p:sldLayoutId id="2147483743" r:id="rId50"/>
    <p:sldLayoutId id="2147483744" r:id="rId51"/>
    <p:sldLayoutId id="2147483745" r:id="rId52"/>
    <p:sldLayoutId id="2147483746" r:id="rId53"/>
  </p:sldLayoutIdLst>
  <p:transition spd="med"/>
  <p:txStyles>
    <p:titleStyle>
      <a:lvl1pPr marL="0" marR="0" indent="0" algn="l" defTabSz="91423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accent5">
              <a:lumOff val="-9999"/>
            </a:schemeClr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l" defTabSz="91423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accent5">
              <a:lumOff val="-9999"/>
            </a:schemeClr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l" defTabSz="91423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accent5">
              <a:lumOff val="-9999"/>
            </a:schemeClr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l" defTabSz="91423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accent5">
              <a:lumOff val="-9999"/>
            </a:schemeClr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l" defTabSz="91423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accent5">
              <a:lumOff val="-9999"/>
            </a:schemeClr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l" defTabSz="91423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accent5">
              <a:lumOff val="-9999"/>
            </a:schemeClr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l" defTabSz="91423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accent5">
              <a:lumOff val="-9999"/>
            </a:schemeClr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l" defTabSz="91423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accent5">
              <a:lumOff val="-9999"/>
            </a:schemeClr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l" defTabSz="91423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accent5">
              <a:lumOff val="-9999"/>
            </a:schemeClr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228558" marR="0" indent="-228558" algn="l" defTabSz="914231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chemeClr val="tx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731385" marR="0" indent="-274270" algn="l" defTabSz="914231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solidFill>
            <a:schemeClr val="tx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1218974" marR="0" indent="-304745" algn="l" defTabSz="914231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chemeClr val="tx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714183" marR="0" indent="-342838" algn="l" defTabSz="914231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solidFill>
            <a:schemeClr val="tx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2220277" marR="0" indent="-391815" algn="l" defTabSz="914231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chemeClr val="tx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590321" marR="0" indent="-304745" algn="l" defTabSz="914231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chemeClr val="accent6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3047435" marR="0" indent="-304745" algn="l" defTabSz="914231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chemeClr val="accent6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504553" marR="0" indent="-304745" algn="l" defTabSz="914231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chemeClr val="accent6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961669" marR="0" indent="-304745" algn="l" defTabSz="914231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chemeClr val="accent6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r" defTabSz="9142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126" algn="r" defTabSz="9142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253" algn="r" defTabSz="9142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379" algn="r" defTabSz="9142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507" algn="r" defTabSz="9142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5634" algn="r" defTabSz="9142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2759" algn="r" defTabSz="9142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199888" algn="r" defTabSz="9142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015" algn="r" defTabSz="9142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Title 13"/>
          <p:cNvSpPr txBox="1">
            <a:spLocks noGrp="1"/>
          </p:cNvSpPr>
          <p:nvPr>
            <p:ph type="title"/>
          </p:nvPr>
        </p:nvSpPr>
        <p:spPr>
          <a:xfrm>
            <a:off x="1771156" y="4538559"/>
            <a:ext cx="10066278" cy="75582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IE" sz="3200" b="1"/>
              <a:t>ACURATE </a:t>
            </a:r>
            <a:r>
              <a:rPr lang="en-IE" sz="3200" b="1" i="1"/>
              <a:t>neo2</a:t>
            </a:r>
            <a:r>
              <a:rPr lang="en-IE" sz="3200" b="1" baseline="30000"/>
              <a:t>TM</a:t>
            </a:r>
            <a:r>
              <a:rPr lang="en-IE" sz="3200" b="1"/>
              <a:t> v SAPIEN 3 </a:t>
            </a:r>
            <a:r>
              <a:rPr lang="en-IE" sz="3200" b="1" err="1"/>
              <a:t>Ultra</a:t>
            </a:r>
            <a:r>
              <a:rPr lang="en-IE" sz="3200" b="1" baseline="30000" err="1"/>
              <a:t>TM</a:t>
            </a:r>
            <a:br>
              <a:rPr lang="en-IE" sz="3200" b="1"/>
            </a:br>
            <a:r>
              <a:rPr lang="en-IE" sz="3200" b="1"/>
              <a:t>Head-to-Head Comparison</a:t>
            </a:r>
            <a:endParaRPr sz="3200" b="1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532507F-2DDF-4209-BFD0-288CD50CF024}"/>
              </a:ext>
            </a:extLst>
          </p:cNvPr>
          <p:cNvSpPr txBox="1">
            <a:spLocks/>
          </p:cNvSpPr>
          <p:nvPr/>
        </p:nvSpPr>
        <p:spPr>
          <a:xfrm>
            <a:off x="1121884" y="160774"/>
            <a:ext cx="9948232" cy="773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3500">
                <a:solidFill>
                  <a:schemeClr val="accent2"/>
                </a:solidFill>
                <a:latin typeface="Century Gothic"/>
              </a:rPr>
              <a:t>Baseline Characteristics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3600">
                <a:solidFill>
                  <a:schemeClr val="accent6"/>
                </a:solidFill>
                <a:latin typeface="Century Gothic"/>
                <a:sym typeface="Century Gothic"/>
              </a:rPr>
              <a:t>ACURATE </a:t>
            </a:r>
            <a:r>
              <a:rPr lang="en-IE" sz="3600" i="1">
                <a:solidFill>
                  <a:schemeClr val="accent6"/>
                </a:solidFill>
                <a:latin typeface="Century Gothic"/>
                <a:sym typeface="Century Gothic"/>
              </a:rPr>
              <a:t>neo2</a:t>
            </a:r>
            <a:r>
              <a:rPr lang="en-IE" sz="3600">
                <a:solidFill>
                  <a:schemeClr val="accent6"/>
                </a:solidFill>
                <a:latin typeface="Century Gothic"/>
                <a:sym typeface="Century Gothic"/>
              </a:rPr>
              <a:t> &amp; SAPIEN 3 Ultra</a:t>
            </a:r>
            <a:r>
              <a:rPr lang="en-IE" sz="3500">
                <a:solidFill>
                  <a:schemeClr val="accent2"/>
                </a:solidFill>
                <a:highlight>
                  <a:srgbClr val="FFFF00"/>
                </a:highlight>
                <a:latin typeface="Century Gothic"/>
              </a:rPr>
              <a:t> </a:t>
            </a:r>
          </a:p>
        </p:txBody>
      </p:sp>
      <p:graphicFrame>
        <p:nvGraphicFramePr>
          <p:cNvPr id="6" name="Tabelle 3">
            <a:extLst>
              <a:ext uri="{FF2B5EF4-FFF2-40B4-BE49-F238E27FC236}">
                <a16:creationId xmlns:a16="http://schemas.microsoft.com/office/drawing/2014/main" id="{A2C2A2FD-4BCF-4246-8BCF-39E018CEDE2B}"/>
              </a:ext>
            </a:extLst>
          </p:cNvPr>
          <p:cNvGraphicFramePr>
            <a:graphicFrameLocks noGrp="1"/>
          </p:cNvGraphicFramePr>
          <p:nvPr/>
        </p:nvGraphicFramePr>
        <p:xfrm>
          <a:off x="132115" y="909389"/>
          <a:ext cx="11927770" cy="5519492"/>
        </p:xfrm>
        <a:graphic>
          <a:graphicData uri="http://schemas.openxmlformats.org/drawingml/2006/table">
            <a:tbl>
              <a:tblPr firstRow="1" firstCol="1" bandRow="1"/>
              <a:tblGrid>
                <a:gridCol w="2486020">
                  <a:extLst>
                    <a:ext uri="{9D8B030D-6E8A-4147-A177-3AD203B41FA5}">
                      <a16:colId xmlns:a16="http://schemas.microsoft.com/office/drawing/2014/main" val="250062750"/>
                    </a:ext>
                  </a:extLst>
                </a:gridCol>
                <a:gridCol w="1573625">
                  <a:extLst>
                    <a:ext uri="{9D8B030D-6E8A-4147-A177-3AD203B41FA5}">
                      <a16:colId xmlns:a16="http://schemas.microsoft.com/office/drawing/2014/main" val="1667225234"/>
                    </a:ext>
                  </a:extLst>
                </a:gridCol>
                <a:gridCol w="1573625">
                  <a:extLst>
                    <a:ext uri="{9D8B030D-6E8A-4147-A177-3AD203B41FA5}">
                      <a16:colId xmlns:a16="http://schemas.microsoft.com/office/drawing/2014/main" val="4001830265"/>
                    </a:ext>
                  </a:extLst>
                </a:gridCol>
                <a:gridCol w="1573625">
                  <a:extLst>
                    <a:ext uri="{9D8B030D-6E8A-4147-A177-3AD203B41FA5}">
                      <a16:colId xmlns:a16="http://schemas.microsoft.com/office/drawing/2014/main" val="4092041911"/>
                    </a:ext>
                  </a:extLst>
                </a:gridCol>
                <a:gridCol w="1573625">
                  <a:extLst>
                    <a:ext uri="{9D8B030D-6E8A-4147-A177-3AD203B41FA5}">
                      <a16:colId xmlns:a16="http://schemas.microsoft.com/office/drawing/2014/main" val="509501534"/>
                    </a:ext>
                  </a:extLst>
                </a:gridCol>
                <a:gridCol w="1573625">
                  <a:extLst>
                    <a:ext uri="{9D8B030D-6E8A-4147-A177-3AD203B41FA5}">
                      <a16:colId xmlns:a16="http://schemas.microsoft.com/office/drawing/2014/main" val="753320047"/>
                    </a:ext>
                  </a:extLst>
                </a:gridCol>
                <a:gridCol w="1573625">
                  <a:extLst>
                    <a:ext uri="{9D8B030D-6E8A-4147-A177-3AD203B41FA5}">
                      <a16:colId xmlns:a16="http://schemas.microsoft.com/office/drawing/2014/main" val="3212447634"/>
                    </a:ext>
                  </a:extLst>
                </a:gridCol>
              </a:tblGrid>
              <a:tr h="313709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de-DE" sz="110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254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Entire population</a:t>
                      </a:r>
                      <a:endParaRPr lang="de-DE" sz="14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254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Matched population</a:t>
                      </a:r>
                      <a:endParaRPr lang="de-DE" sz="14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254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153580"/>
                  </a:ext>
                </a:extLst>
              </a:tr>
              <a:tr h="398553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</a:pP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254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ACURATE </a:t>
                      </a:r>
                      <a:r>
                        <a:rPr lang="en-US" sz="1200" b="1" i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neo2</a:t>
                      </a:r>
                      <a:endParaRPr lang="de-DE" sz="1200" b="1" i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n=608</a:t>
                      </a:r>
                      <a:endParaRPr lang="de-DE" sz="12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254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SAPIEN 3 Ultra</a:t>
                      </a:r>
                      <a:endParaRPr lang="de-DE" sz="12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n=748</a:t>
                      </a:r>
                      <a:endParaRPr lang="de-DE" sz="12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254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p-value</a:t>
                      </a:r>
                      <a:endParaRPr lang="de-DE" sz="12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254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ACURATE </a:t>
                      </a:r>
                      <a:r>
                        <a:rPr lang="en-US" sz="1200" b="1" i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neo2</a:t>
                      </a:r>
                      <a:endParaRPr lang="de-DE" sz="1200" b="1" i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n=472</a:t>
                      </a:r>
                      <a:endParaRPr lang="de-DE" sz="12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254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SAPIEN 3 Ultra</a:t>
                      </a:r>
                      <a:endParaRPr lang="de-DE" sz="12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n=472</a:t>
                      </a:r>
                      <a:endParaRPr lang="de-DE" sz="12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254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p-value</a:t>
                      </a:r>
                      <a:endParaRPr lang="de-DE" sz="12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de-DE" sz="12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254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012738"/>
                  </a:ext>
                </a:extLst>
              </a:tr>
              <a:tr h="246971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Age, years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82.0 [78.7 – 85.0]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81.4 [77.1 – 85.0]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0.032</a:t>
                      </a:r>
                      <a:endParaRPr lang="de-DE" sz="11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82.0 [78.7 – 85.0]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81.6 [77.6 – 85.1]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0.584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898550"/>
                  </a:ext>
                </a:extLst>
              </a:tr>
              <a:tr h="246971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Female gender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289 (47.5)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398 (53.2)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0.038</a:t>
                      </a:r>
                      <a:endParaRPr lang="de-DE" sz="11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239 (50.6)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246 (52.1)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0.696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47081"/>
                  </a:ext>
                </a:extLst>
              </a:tr>
              <a:tr h="246971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Logistic EuroScore, %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14.4 [8.1 – 23.4]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12.3 [7.7 - 21.3]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0.008</a:t>
                      </a:r>
                      <a:endParaRPr lang="de-DE" sz="11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13.8 [7.9 – 23.0]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12.5 [7.9 - 21.9]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0.184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809464"/>
                  </a:ext>
                </a:extLst>
              </a:tr>
              <a:tr h="2469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NYHA III/IV</a:t>
                      </a: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7DB3"/>
                      </a:solidFill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420 (69.1)</a:t>
                      </a:r>
                    </a:p>
                  </a:txBody>
                  <a:tcPr marL="39142" marR="39142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7DB3"/>
                      </a:solidFill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429 (57.4)</a:t>
                      </a:r>
                    </a:p>
                  </a:txBody>
                  <a:tcPr marL="39142" marR="39142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7DB3"/>
                      </a:solidFill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&lt;0.001</a:t>
                      </a:r>
                    </a:p>
                  </a:txBody>
                  <a:tcPr marL="39142" marR="39142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7DB3"/>
                      </a:solidFill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305 (64.6)</a:t>
                      </a:r>
                    </a:p>
                  </a:txBody>
                  <a:tcPr marL="39142" marR="39142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7DB3"/>
                      </a:solidFill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297 (62.9)</a:t>
                      </a:r>
                    </a:p>
                  </a:txBody>
                  <a:tcPr marL="39142" marR="39142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7DB3"/>
                      </a:solidFill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0.636</a:t>
                      </a:r>
                    </a:p>
                  </a:txBody>
                  <a:tcPr marL="39142" marR="39142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705837"/>
                  </a:ext>
                </a:extLst>
              </a:tr>
              <a:tr h="246971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Coronary artery disease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376 (61.8)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558 (74.6)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&lt;0.001</a:t>
                      </a:r>
                      <a:endParaRPr lang="de-DE" sz="11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340 (72.0)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336 (71.2)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0.829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45059"/>
                  </a:ext>
                </a:extLst>
              </a:tr>
              <a:tr h="246971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Previous myocardial infarction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58 (9.5)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87 (11.6)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0.251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50 (10.6)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54 (11.4)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0.755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533668"/>
                  </a:ext>
                </a:extLst>
              </a:tr>
              <a:tr h="246971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Previous stroke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77 (12.7)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94 (12.6)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0.999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57 (12.1)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55 (11.7)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0.920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887929"/>
                  </a:ext>
                </a:extLst>
              </a:tr>
              <a:tr h="246971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COPD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74 (12.2)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86 (11.5)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0.735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57 (12.1)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56 (11.9)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0.999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582899"/>
                  </a:ext>
                </a:extLst>
              </a:tr>
              <a:tr h="246971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Peripheral artery disease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84 (13.8)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130 (17.4)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0.085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61 (12.9)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81 (17.2)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0.083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736636"/>
                  </a:ext>
                </a:extLst>
              </a:tr>
              <a:tr h="246971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eGFR, ml/min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65.0 [47.0 – 83.0]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64.0 [48.5 – 79.5]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0.684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65.0 [47.0 – 84.3]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62.0 [47.7 – 79.0]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0.198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7783935"/>
                  </a:ext>
                </a:extLst>
              </a:tr>
              <a:tr h="246971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Previous pacemaker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75 (12.3)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71 (9.5)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0.095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57 (12.1)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46 (9.7)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0.296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222865"/>
                  </a:ext>
                </a:extLst>
              </a:tr>
              <a:tr h="246971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Atrial fibrillation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256 (42.1)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291 (38.9)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0.243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190 (40.3)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191 (40.5)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0.999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5848224"/>
                  </a:ext>
                </a:extLst>
              </a:tr>
              <a:tr h="246971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Right bundle-branch block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56 (9.2)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85 (11.4)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0.211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50 (10.6)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60 (12.7)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0.361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983082"/>
                  </a:ext>
                </a:extLst>
              </a:tr>
              <a:tr h="246971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LVEF &lt;35%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17 (2.8)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42 (5.6)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0.011</a:t>
                      </a:r>
                      <a:endParaRPr lang="de-DE" sz="11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17 (3.6)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13 (2.8)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0.579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427293"/>
                  </a:ext>
                </a:extLst>
              </a:tr>
              <a:tr h="246971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Mean gradient, mmHg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42.0 [31.3 – 50.0]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44.0 [37.0 – 54.0]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&lt;0.001</a:t>
                      </a:r>
                      <a:endParaRPr lang="de-DE" sz="11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43.0 [34.0 – 52.0]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42.5 [34.8 – 51.0]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0.940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433208"/>
                  </a:ext>
                </a:extLst>
              </a:tr>
              <a:tr h="246971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Bicuspid aortic valve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20 (3.3)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97 (13.0)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&lt;0.001</a:t>
                      </a:r>
                      <a:endParaRPr lang="de-DE" sz="11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20 (4.2)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25 (5.3)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0.542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3569560"/>
                  </a:ext>
                </a:extLst>
              </a:tr>
              <a:tr h="246971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Severe aortic valve calcification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126/606 (20.8)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206/747 (27.6)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0.004</a:t>
                      </a:r>
                      <a:endParaRPr lang="de-DE" sz="11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114 (24.3)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115 (24.4)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0.954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603554"/>
                  </a:ext>
                </a:extLst>
              </a:tr>
              <a:tr h="246971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Asymmetric calcification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123 (20.2)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336 (44.9)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&lt;0.001</a:t>
                      </a:r>
                      <a:endParaRPr lang="de-DE" sz="11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120 (25.4)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135 (28.6)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0.305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422115"/>
                  </a:ext>
                </a:extLst>
              </a:tr>
              <a:tr h="2469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Mean annulus diameter, mm</a:t>
                      </a: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23.7 [22.4, 25.1]</a:t>
                      </a:r>
                    </a:p>
                  </a:txBody>
                  <a:tcPr marL="39142" marR="39142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24.9 [23.4, 26.2]</a:t>
                      </a:r>
                    </a:p>
                  </a:txBody>
                  <a:tcPr marL="39142" marR="39142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&lt;0.001</a:t>
                      </a:r>
                    </a:p>
                  </a:txBody>
                  <a:tcPr marL="39142" marR="39142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23.8 [22.4, 25.2]</a:t>
                      </a:r>
                    </a:p>
                  </a:txBody>
                  <a:tcPr marL="39142" marR="39142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24.9 [23.4, 26.2]</a:t>
                      </a:r>
                    </a:p>
                  </a:txBody>
                  <a:tcPr marL="39142" marR="39142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&lt;0.001</a:t>
                      </a:r>
                    </a:p>
                  </a:txBody>
                  <a:tcPr marL="39142" marR="39142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836768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AA3C3E2-D64B-4536-918B-5451607435DA}"/>
              </a:ext>
            </a:extLst>
          </p:cNvPr>
          <p:cNvSpPr txBox="1"/>
          <p:nvPr/>
        </p:nvSpPr>
        <p:spPr>
          <a:xfrm>
            <a:off x="-12324" y="6415045"/>
            <a:ext cx="1172527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CAUTION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: In Europe, ACURATE neo and neo2 Aortic Valve Systems are CE-marked. In the USA, ACURATE </a:t>
            </a:r>
            <a:r>
              <a:rPr kumimoji="0" lang="en-US" sz="7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neo2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is an investigational device and restricted under federal law to investigational use only. Not available for sale.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2D9BFF-2583-416F-9117-64A5A1835B9F}"/>
              </a:ext>
            </a:extLst>
          </p:cNvPr>
          <p:cNvSpPr txBox="1"/>
          <p:nvPr/>
        </p:nvSpPr>
        <p:spPr>
          <a:xfrm>
            <a:off x="4364717" y="6640759"/>
            <a:ext cx="7219375" cy="205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Pellegrini C. ACURATE neo2 versus SAPIEN 3 Ultra. EuroIntervention 2022. </a:t>
            </a:r>
          </a:p>
        </p:txBody>
      </p:sp>
    </p:spTree>
    <p:extLst>
      <p:ext uri="{BB962C8B-B14F-4D97-AF65-F5344CB8AC3E}">
        <p14:creationId xmlns:p14="http://schemas.microsoft.com/office/powerpoint/2010/main" val="36036088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532507F-2DDF-4209-BFD0-288CD50CF024}"/>
              </a:ext>
            </a:extLst>
          </p:cNvPr>
          <p:cNvSpPr txBox="1">
            <a:spLocks/>
          </p:cNvSpPr>
          <p:nvPr/>
        </p:nvSpPr>
        <p:spPr>
          <a:xfrm>
            <a:off x="1121883" y="139399"/>
            <a:ext cx="9948232" cy="773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3800">
                <a:solidFill>
                  <a:schemeClr val="accent2"/>
                </a:solidFill>
                <a:latin typeface="Century Gothic"/>
              </a:rPr>
              <a:t>Essential Outcomes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3600">
                <a:solidFill>
                  <a:schemeClr val="accent6"/>
                </a:solidFill>
                <a:latin typeface="Century Gothic"/>
                <a:sym typeface="Century Gothic"/>
              </a:rPr>
              <a:t>ACURATE </a:t>
            </a:r>
            <a:r>
              <a:rPr lang="en-IE" sz="3600" i="1">
                <a:solidFill>
                  <a:schemeClr val="accent6"/>
                </a:solidFill>
                <a:latin typeface="Century Gothic"/>
                <a:sym typeface="Century Gothic"/>
              </a:rPr>
              <a:t>neo2</a:t>
            </a:r>
            <a:r>
              <a:rPr lang="en-IE" sz="3600">
                <a:solidFill>
                  <a:schemeClr val="accent6"/>
                </a:solidFill>
                <a:latin typeface="Century Gothic"/>
                <a:sym typeface="Century Gothic"/>
              </a:rPr>
              <a:t> &amp; SAPIEN 3 Ultra</a:t>
            </a:r>
            <a:r>
              <a:rPr lang="en-IE" sz="3500">
                <a:solidFill>
                  <a:schemeClr val="accent2"/>
                </a:solidFill>
                <a:highlight>
                  <a:srgbClr val="FFFF00"/>
                </a:highlight>
                <a:latin typeface="Century Gothic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A3C3E2-D64B-4536-918B-5451607435DA}"/>
              </a:ext>
            </a:extLst>
          </p:cNvPr>
          <p:cNvSpPr txBox="1"/>
          <p:nvPr/>
        </p:nvSpPr>
        <p:spPr>
          <a:xfrm>
            <a:off x="133951" y="6400642"/>
            <a:ext cx="11924097" cy="221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CAUTION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: In Europe, ACURATE neo and neo2 Aortic Valve Systems are CE-marked. In the USA, ACURATE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neo2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is an investigational device and restricted under federal law to investigational use only. Not available for sale. </a:t>
            </a:r>
          </a:p>
        </p:txBody>
      </p:sp>
      <p:graphicFrame>
        <p:nvGraphicFramePr>
          <p:cNvPr id="9" name="Tabelle 2">
            <a:extLst>
              <a:ext uri="{FF2B5EF4-FFF2-40B4-BE49-F238E27FC236}">
                <a16:creationId xmlns:a16="http://schemas.microsoft.com/office/drawing/2014/main" id="{F48F74BA-0AB9-4AA0-862B-79C07F7C3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856976"/>
              </p:ext>
            </p:extLst>
          </p:nvPr>
        </p:nvGraphicFramePr>
        <p:xfrm>
          <a:off x="86573" y="843723"/>
          <a:ext cx="11886101" cy="5451094"/>
        </p:xfrm>
        <a:graphic>
          <a:graphicData uri="http://schemas.openxmlformats.org/drawingml/2006/table">
            <a:tbl>
              <a:tblPr firstRow="1" firstCol="1" bandRow="1"/>
              <a:tblGrid>
                <a:gridCol w="3642101">
                  <a:extLst>
                    <a:ext uri="{9D8B030D-6E8A-4147-A177-3AD203B41FA5}">
                      <a16:colId xmlns:a16="http://schemas.microsoft.com/office/drawing/2014/main" val="1976217319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1998261686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3819606517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138943551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815753133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379932797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85684329"/>
                    </a:ext>
                  </a:extLst>
                </a:gridCol>
              </a:tblGrid>
              <a:tr h="439314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200000"/>
                        </a:lnSpc>
                      </a:pPr>
                      <a:endParaRPr lang="de-DE" sz="1200" b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254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ACURATE </a:t>
                      </a:r>
                      <a:r>
                        <a:rPr lang="en-US" sz="1200" b="1" i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neo2</a:t>
                      </a:r>
                      <a:endParaRPr lang="de-DE" sz="1200" b="1" i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n=608</a:t>
                      </a:r>
                      <a:endParaRPr lang="de-DE" sz="12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254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SAPIEN 3 Ultra</a:t>
                      </a:r>
                      <a:endParaRPr lang="de-DE" sz="12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n=748</a:t>
                      </a:r>
                      <a:endParaRPr lang="de-DE" sz="12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254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p-value</a:t>
                      </a:r>
                      <a:endParaRPr lang="de-DE" sz="12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254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ACURATE </a:t>
                      </a:r>
                      <a:r>
                        <a:rPr lang="en-US" sz="1200" b="1" i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neo2</a:t>
                      </a:r>
                      <a:endParaRPr lang="de-DE" sz="1200" b="1" i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n=472</a:t>
                      </a:r>
                      <a:endParaRPr lang="de-DE" sz="12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254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SAPIEN 3 Ultra</a:t>
                      </a:r>
                      <a:endParaRPr lang="de-DE" sz="12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n=472</a:t>
                      </a:r>
                      <a:endParaRPr lang="de-DE" sz="12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254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p-value</a:t>
                      </a:r>
                      <a:endParaRPr lang="de-DE" sz="12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254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995754"/>
                  </a:ext>
                </a:extLst>
              </a:tr>
              <a:tr h="274320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Pre-dilatation, n (%)</a:t>
                      </a:r>
                      <a:endParaRPr lang="de-DE" sz="11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254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534 (87.8)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254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268 (35.8)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254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&lt;0.001</a:t>
                      </a:r>
                      <a:endParaRPr lang="de-DE" sz="11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254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434 (91.9)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254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148 (31.4)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254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&lt;0.001</a:t>
                      </a:r>
                      <a:endParaRPr lang="de-DE" sz="11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254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92115"/>
                  </a:ext>
                </a:extLst>
              </a:tr>
              <a:tr h="274320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Post-dilatation, n (%)</a:t>
                      </a:r>
                      <a:endParaRPr lang="de-DE" sz="11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250 (41.4)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111 (14.8)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&lt;0.001</a:t>
                      </a:r>
                      <a:endParaRPr lang="de-DE" sz="11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211 (44.7)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69 (14.6)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&lt;0.001</a:t>
                      </a:r>
                      <a:endParaRPr lang="de-DE" sz="11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05720"/>
                  </a:ext>
                </a:extLst>
              </a:tr>
              <a:tr h="274320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Procedural time, min </a:t>
                      </a:r>
                      <a:endParaRPr lang="de-DE" sz="11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44.0 [35.0 – 59.0]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46.0 [35.0 – 58.0]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0.867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45.0 [36.0 – 59.0]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46.0 [35.0 – 57.0]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0.472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290909"/>
                  </a:ext>
                </a:extLst>
              </a:tr>
              <a:tr h="274320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Fluoroscopy time, min</a:t>
                      </a:r>
                      <a:endParaRPr lang="de-DE" sz="11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9.4 [7.0 - 13.3]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10.2 [7.1 - 14.6]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0.033</a:t>
                      </a:r>
                      <a:endParaRPr lang="de-DE" sz="11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9.8 [7.3 - 13.8]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10.2 [6.9 - 14.1]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0.974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39573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de-DE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Technical success (VARC-3)</a:t>
                      </a: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575 (94.6)</a:t>
                      </a: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714 (95.5)</a:t>
                      </a: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0.529</a:t>
                      </a: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448 (94.9)</a:t>
                      </a: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450 (95.3)</a:t>
                      </a: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0.880</a:t>
                      </a: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206413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de-DE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Device success (VARC-3)</a:t>
                      </a: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557 (91.6)</a:t>
                      </a: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626 (83.7)</a:t>
                      </a: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&lt;0.001</a:t>
                      </a: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434 (91.9)</a:t>
                      </a: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401 (85.0)</a:t>
                      </a: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0.001</a:t>
                      </a: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4669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de-DE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Contrast agent, ml</a:t>
                      </a: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40.0 [20.0, 116.0]</a:t>
                      </a: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115.0 [36.0, 160.0]</a:t>
                      </a: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&lt;0.001</a:t>
                      </a: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40.0 [22.0, 130.0]</a:t>
                      </a: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117.5 [37.8, 160.0]</a:t>
                      </a: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&lt;0.001</a:t>
                      </a: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860015"/>
                  </a:ext>
                </a:extLst>
              </a:tr>
              <a:tr h="274320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Pre-discharge moderate/severe PVL n (%)*</a:t>
                      </a:r>
                      <a:endParaRPr lang="de-DE" sz="11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4 (0.7)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6 (0.8)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1.000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3 (0.6)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5 (1.1)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0.723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000817"/>
                  </a:ext>
                </a:extLst>
              </a:tr>
              <a:tr h="274320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Pre-discharge Mean gradient ≥ 20mmHg, n (%)</a:t>
                      </a:r>
                      <a:endParaRPr lang="de-DE" sz="11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11 (1.8)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69 (9.3)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&lt;0.001</a:t>
                      </a:r>
                      <a:endParaRPr lang="de-DE" sz="11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11 (2.4)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36 (7.7)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&lt;0.001</a:t>
                      </a:r>
                      <a:endParaRPr lang="de-DE" sz="11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7308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de-DE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Indexed effective orifine area (cm</a:t>
                      </a:r>
                      <a:r>
                        <a:rPr lang="de-DE" sz="1100" b="1" baseline="300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de-DE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)**</a:t>
                      </a: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0.9 [0.8, 1.1] (n=453)</a:t>
                      </a: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0.8 [0.7, 0.9] (n=261)</a:t>
                      </a: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&lt;0.001</a:t>
                      </a: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0.9 [0.8, 1.1] (n=342)</a:t>
                      </a: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0.8 [0.7, 0.9] (n=167)</a:t>
                      </a: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&lt;0.001</a:t>
                      </a: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782349"/>
                  </a:ext>
                </a:extLst>
              </a:tr>
              <a:tr h="274320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Severe PPM, n (%)**</a:t>
                      </a:r>
                      <a:endParaRPr lang="de-DE" sz="11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10/453 (2.2)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39/261 (14.9)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&lt;0.001</a:t>
                      </a:r>
                      <a:endParaRPr lang="de-DE" sz="11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10/342 (2.9)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25/167 (15.0)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&lt;0.001</a:t>
                      </a:r>
                      <a:endParaRPr lang="de-DE" sz="11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676273"/>
                  </a:ext>
                </a:extLst>
              </a:tr>
              <a:tr h="274320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de-DE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Major vascular complication (VARC-3)</a:t>
                      </a: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39 (6.4)</a:t>
                      </a: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66 (8.8)</a:t>
                      </a: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0.122</a:t>
                      </a: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29 (6.1)</a:t>
                      </a: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45 (9.5)</a:t>
                      </a: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0.069</a:t>
                      </a: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7022333"/>
                  </a:ext>
                </a:extLst>
              </a:tr>
              <a:tr h="274320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de-DE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Coronary obstruction requiring PCI</a:t>
                      </a: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 (0.2)</a:t>
                      </a: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 (0.4)</a:t>
                      </a: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0.768</a:t>
                      </a: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 (0.2)</a:t>
                      </a: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 (0.4)</a:t>
                      </a: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0.999</a:t>
                      </a: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050433"/>
                  </a:ext>
                </a:extLst>
              </a:tr>
              <a:tr h="274320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Annular rupture, n (%)</a:t>
                      </a:r>
                      <a:endParaRPr lang="de-DE" sz="11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 (0.2)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2 (0.3)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1.000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1(0.2)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 (0)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0.999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7764101"/>
                  </a:ext>
                </a:extLst>
              </a:tr>
              <a:tr h="274320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de-DE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Acute kidney injury St 2-4</a:t>
                      </a:r>
                      <a:r>
                        <a:rPr lang="en-US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, n (%)</a:t>
                      </a:r>
                      <a:endParaRPr lang="de-DE" sz="11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18 (3.0)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23 (3.1)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0.999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15 (3.2)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15 (3.2)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0.999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099231"/>
                  </a:ext>
                </a:extLst>
              </a:tr>
              <a:tr h="274320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30-day All-stroke**</a:t>
                      </a:r>
                      <a:endParaRPr lang="de-DE" sz="11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18/598 (3.0)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23/734 (3.1)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0.999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16/464 (3.4)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11/465 (2.4)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0.435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466017"/>
                  </a:ext>
                </a:extLst>
              </a:tr>
              <a:tr h="274320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marL="0" marR="0" lvl="0" indent="0" algn="just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30-day Pacemaker implantation, n (%)**</a:t>
                      </a:r>
                      <a:endParaRPr lang="de-DE" sz="11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40/522 (7.7)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70/664 (10.5)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0.090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kern="12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33/406 (8.1)</a:t>
                      </a:r>
                      <a:r>
                        <a:rPr lang="de-DE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kern="12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43/419 (10.3)</a:t>
                      </a:r>
                      <a:r>
                        <a:rPr lang="de-DE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kern="12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0.289</a:t>
                      </a:r>
                      <a:r>
                        <a:rPr lang="de-DE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00646"/>
                  </a:ext>
                </a:extLst>
              </a:tr>
              <a:tr h="274320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marL="0" marR="0" lvl="0" indent="0" algn="just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30-day</a:t>
                      </a:r>
                      <a:r>
                        <a:rPr lang="en-US" sz="1100" b="1" noProof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 mortality</a:t>
                      </a:r>
                      <a:r>
                        <a:rPr lang="en-US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, n (%)**</a:t>
                      </a:r>
                      <a:endParaRPr lang="en-US" sz="1100" b="1" noProof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11/598 (1.8)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18/734 (2.5)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0.566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kern="12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8/464 (1.7)</a:t>
                      </a:r>
                      <a:r>
                        <a:rPr lang="de-DE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kern="12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11/465 (2.4)</a:t>
                      </a:r>
                      <a:r>
                        <a:rPr lang="de-DE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kern="12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0.646</a:t>
                      </a:r>
                      <a:r>
                        <a:rPr lang="de-DE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465814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D268F63E-2571-4FFE-9A4B-925203EB94F4}"/>
              </a:ext>
            </a:extLst>
          </p:cNvPr>
          <p:cNvSpPr/>
          <p:nvPr/>
        </p:nvSpPr>
        <p:spPr>
          <a:xfrm>
            <a:off x="86573" y="1340095"/>
            <a:ext cx="11876788" cy="582096"/>
          </a:xfrm>
          <a:prstGeom prst="rect">
            <a:avLst/>
          </a:prstGeom>
          <a:noFill/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C32873-A99F-4DA5-A555-52ED77DB649D}"/>
              </a:ext>
            </a:extLst>
          </p:cNvPr>
          <p:cNvSpPr/>
          <p:nvPr/>
        </p:nvSpPr>
        <p:spPr>
          <a:xfrm>
            <a:off x="77260" y="2743200"/>
            <a:ext cx="11886101" cy="1638411"/>
          </a:xfrm>
          <a:prstGeom prst="rect">
            <a:avLst/>
          </a:prstGeom>
          <a:noFill/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C1F730-0F5F-4AF7-9B0D-C75A7920F14A}"/>
              </a:ext>
            </a:extLst>
          </p:cNvPr>
          <p:cNvSpPr txBox="1"/>
          <p:nvPr/>
        </p:nvSpPr>
        <p:spPr>
          <a:xfrm>
            <a:off x="86573" y="6235409"/>
            <a:ext cx="9781644" cy="2308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90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* Pre-discharge echocardiogram assessed. 10/1356 assessed by </a:t>
            </a:r>
            <a:r>
              <a:rPr lang="en-US" sz="90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angio</a:t>
            </a:r>
            <a:r>
              <a:rPr lang="en-US" sz="90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sz="900">
                <a:latin typeface="Century Gothic" panose="020B0502020202020204" pitchFamily="34" charset="0"/>
                <a:ea typeface="Times New Roman" panose="02020603050405020304" pitchFamily="18" charset="0"/>
              </a:rPr>
              <a:t>**</a:t>
            </a:r>
            <a:r>
              <a:rPr lang="en-US" sz="90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Data not available for full population. Sample sizes as indicated.</a:t>
            </a:r>
            <a:endParaRPr lang="en-IE" sz="900" baseline="30000"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7E4348-3AD3-4AA4-A9B0-8D580F09BFA0}"/>
              </a:ext>
            </a:extLst>
          </p:cNvPr>
          <p:cNvSpPr txBox="1"/>
          <p:nvPr/>
        </p:nvSpPr>
        <p:spPr>
          <a:xfrm>
            <a:off x="4364717" y="6640759"/>
            <a:ext cx="7219375" cy="205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Pellegrini C. ACURATE neo2 versus SAPIEN 3 Ultra. EuroIntervention 2022. </a:t>
            </a:r>
          </a:p>
        </p:txBody>
      </p:sp>
    </p:spTree>
    <p:extLst>
      <p:ext uri="{BB962C8B-B14F-4D97-AF65-F5344CB8AC3E}">
        <p14:creationId xmlns:p14="http://schemas.microsoft.com/office/powerpoint/2010/main" val="18224513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35B487-3B2B-4A65-AE99-6DFB92E03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0" y="-163658"/>
            <a:ext cx="6350977" cy="635097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1FE43C-3E0A-48AA-96D5-E5BE42EC96D4}"/>
              </a:ext>
            </a:extLst>
          </p:cNvPr>
          <p:cNvSpPr txBox="1">
            <a:spLocks/>
          </p:cNvSpPr>
          <p:nvPr/>
        </p:nvSpPr>
        <p:spPr>
          <a:xfrm>
            <a:off x="1182976" y="26170"/>
            <a:ext cx="91507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3200">
                <a:solidFill>
                  <a:schemeClr val="accent2"/>
                </a:solidFill>
                <a:latin typeface="Century Gothic"/>
                <a:sym typeface="Century Gothic"/>
              </a:rPr>
              <a:t>Device Overview</a:t>
            </a:r>
            <a:br>
              <a:rPr lang="en-IE" sz="3200">
                <a:solidFill>
                  <a:schemeClr val="accent2"/>
                </a:solidFill>
                <a:latin typeface="Century Gothic"/>
                <a:sym typeface="Century Gothic"/>
              </a:rPr>
            </a:br>
            <a:r>
              <a:rPr lang="en-IE" sz="3200">
                <a:solidFill>
                  <a:schemeClr val="accent6"/>
                </a:solidFill>
                <a:latin typeface="Century Gothic"/>
                <a:sym typeface="Century Gothic"/>
              </a:rPr>
              <a:t>ACURATE </a:t>
            </a:r>
            <a:r>
              <a:rPr lang="en-IE" sz="3200" i="1">
                <a:solidFill>
                  <a:schemeClr val="accent6"/>
                </a:solidFill>
                <a:latin typeface="Century Gothic"/>
                <a:sym typeface="Century Gothic"/>
              </a:rPr>
              <a:t>neo2</a:t>
            </a:r>
            <a:r>
              <a:rPr lang="en-IE" sz="3200">
                <a:solidFill>
                  <a:schemeClr val="accent6"/>
                </a:solidFill>
                <a:latin typeface="Century Gothic"/>
                <a:sym typeface="Century Gothic"/>
              </a:rPr>
              <a:t> &amp; SAPIEN 3 Ultra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6F8BD1-3D13-487E-91DA-F57569C9412B}"/>
              </a:ext>
            </a:extLst>
          </p:cNvPr>
          <p:cNvSpPr txBox="1"/>
          <p:nvPr/>
        </p:nvSpPr>
        <p:spPr>
          <a:xfrm>
            <a:off x="0" y="6377147"/>
            <a:ext cx="117252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70">
              <a:defRPr/>
            </a:pPr>
            <a:r>
              <a:rPr lang="en-US" sz="80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CAUTION</a:t>
            </a:r>
            <a:r>
              <a:rPr lang="en-US" sz="80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In Europe, ACURATE neo and </a:t>
            </a:r>
            <a:r>
              <a:rPr lang="en-US" sz="800" i="1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neo2</a:t>
            </a:r>
            <a:r>
              <a:rPr lang="en-US" sz="80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Aortic Valve Systems are CE-marked. In the USA, ACURATE</a:t>
            </a:r>
            <a:r>
              <a:rPr lang="en-US" sz="800" i="1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neo2 </a:t>
            </a:r>
            <a:r>
              <a:rPr lang="en-US" sz="80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is an investigational device and restricted under federal law to investigational use only. Not available for sale. 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F1DAB857-26BE-4976-9B20-F67330A868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256365"/>
              </p:ext>
            </p:extLst>
          </p:nvPr>
        </p:nvGraphicFramePr>
        <p:xfrm>
          <a:off x="502839" y="4232479"/>
          <a:ext cx="5335253" cy="195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5253">
                  <a:extLst>
                    <a:ext uri="{9D8B030D-6E8A-4147-A177-3AD203B41FA5}">
                      <a16:colId xmlns:a16="http://schemas.microsoft.com/office/drawing/2014/main" val="14608225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1800" i="0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</a:rPr>
                        <a:t>ACURATE </a:t>
                      </a:r>
                      <a:r>
                        <a:rPr lang="en-IE" sz="1800" i="1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</a:rPr>
                        <a:t>neo2 </a:t>
                      </a:r>
                      <a:r>
                        <a:rPr lang="en-US" sz="1800" b="1" i="0" kern="1200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Aortic Valve System</a:t>
                      </a:r>
                      <a:endParaRPr lang="en-IE" sz="1800" b="1" i="0" kern="1200">
                        <a:solidFill>
                          <a:schemeClr val="accent2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1023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IE" sz="160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Porcine </a:t>
                      </a:r>
                      <a:r>
                        <a:rPr lang="en-IE" sz="1600" b="0" i="0" u="none" strike="noStrike" cap="none" spc="0" baseline="0">
                          <a:solidFill>
                            <a:schemeClr val="accent6"/>
                          </a:solidFill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Century Gothic"/>
                        </a:rPr>
                        <a:t>Pericardium, Supra </a:t>
                      </a:r>
                      <a:r>
                        <a:rPr lang="en-IE" sz="160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Annular Leaflets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43329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IE" sz="160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Self-Expanding (Top-down) Nitinol frame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4957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IE" sz="160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CE marked 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6737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IE" sz="160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Not FDA Approved, Investigational Device in the 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80296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0D6F4FC-000A-4E67-A84E-6E86579B0A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59408"/>
              </p:ext>
            </p:extLst>
          </p:nvPr>
        </p:nvGraphicFramePr>
        <p:xfrm>
          <a:off x="6403075" y="4232479"/>
          <a:ext cx="5340096" cy="195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0096">
                  <a:extLst>
                    <a:ext uri="{9D8B030D-6E8A-4147-A177-3AD203B41FA5}">
                      <a16:colId xmlns:a16="http://schemas.microsoft.com/office/drawing/2014/main" val="14608225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2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1" i="0" u="none" strike="noStrike" cap="none" spc="0" baseline="0">
                          <a:solidFill>
                            <a:schemeClr val="accent2"/>
                          </a:solidFill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Century Gothic"/>
                        </a:rPr>
                        <a:t>SAPIEN 3 Ultra Transcatheter Heart Valve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1023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IE" sz="1600" b="0" i="0" u="none" strike="noStrike" cap="none" spc="0" baseline="0">
                          <a:solidFill>
                            <a:schemeClr val="accent6"/>
                          </a:solidFill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Century Gothic"/>
                        </a:rPr>
                        <a:t>Bovine Pericardium, Intra-annular Leaflets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10456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IE" sz="1600" b="0" i="0" u="none" strike="noStrike" cap="none" spc="0" baseline="0">
                          <a:solidFill>
                            <a:schemeClr val="accent6"/>
                          </a:solidFill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Century Gothic"/>
                        </a:rPr>
                        <a:t>Balloon-Expanding Cobalt-Chromium Frame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4957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b="0" i="0" u="none" strike="noStrike" cap="none" spc="0" baseline="0">
                          <a:solidFill>
                            <a:schemeClr val="accent6"/>
                          </a:solidFill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Century Gothic"/>
                        </a:rPr>
                        <a:t>CE marked 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6737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b="0" i="0" u="none" strike="noStrike" cap="none" spc="0" baseline="0">
                          <a:solidFill>
                            <a:schemeClr val="accent6"/>
                          </a:solidFill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Century Gothic"/>
                        </a:rPr>
                        <a:t>FDA Approved 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669010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A2F31136-6D6E-4853-9FA6-DCF7698CDA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08" r="18532" b="26552"/>
          <a:stretch/>
        </p:blipFill>
        <p:spPr>
          <a:xfrm>
            <a:off x="8167811" y="2423358"/>
            <a:ext cx="1619479" cy="164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9420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6E44C99-C511-4DFE-83A7-A3F03FAF394F}"/>
              </a:ext>
            </a:extLst>
          </p:cNvPr>
          <p:cNvSpPr txBox="1">
            <a:spLocks/>
          </p:cNvSpPr>
          <p:nvPr/>
        </p:nvSpPr>
        <p:spPr>
          <a:xfrm>
            <a:off x="1086896" y="0"/>
            <a:ext cx="11801475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3600">
                <a:solidFill>
                  <a:schemeClr val="accent2"/>
                </a:solidFill>
                <a:latin typeface="Century Gothic"/>
              </a:rPr>
              <a:t>Study Design</a:t>
            </a:r>
            <a:br>
              <a:rPr kumimoji="0" lang="en-IE" sz="4400" b="1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lang="en-US" sz="2500">
                <a:solidFill>
                  <a:schemeClr val="accent6"/>
                </a:solidFill>
                <a:latin typeface="Century Gothic"/>
              </a:rPr>
              <a:t>1st head-to-head comparison of ACURATE </a:t>
            </a:r>
            <a:r>
              <a:rPr lang="en-US" sz="2500" i="1">
                <a:solidFill>
                  <a:schemeClr val="accent6"/>
                </a:solidFill>
                <a:latin typeface="Century Gothic"/>
              </a:rPr>
              <a:t>neo2</a:t>
            </a:r>
            <a:r>
              <a:rPr lang="en-US" sz="2500">
                <a:solidFill>
                  <a:schemeClr val="accent6"/>
                </a:solidFill>
                <a:latin typeface="Century Gothic"/>
              </a:rPr>
              <a:t> &amp; SAPIEN 3 Ultra</a:t>
            </a:r>
            <a:endParaRPr lang="en-IE" sz="3300">
              <a:solidFill>
                <a:schemeClr val="accent6"/>
              </a:solidFill>
              <a:latin typeface="Century Gothic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2E2FC-C3DD-4E4F-B7A8-646B3CC0EB13}"/>
              </a:ext>
            </a:extLst>
          </p:cNvPr>
          <p:cNvSpPr txBox="1"/>
          <p:nvPr/>
        </p:nvSpPr>
        <p:spPr>
          <a:xfrm>
            <a:off x="-29726" y="6374489"/>
            <a:ext cx="117252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CAUTION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: In Europe, ACURATE neo and neo2 Aortic Valve Systems are CE-marked. In the USA, ACURATE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neo2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is an investigational device and restricted under federal law to investigational use only. Not available for sale.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44AAB4-C411-46AE-B124-5AEFFF839C1B}"/>
              </a:ext>
            </a:extLst>
          </p:cNvPr>
          <p:cNvSpPr/>
          <p:nvPr/>
        </p:nvSpPr>
        <p:spPr>
          <a:xfrm>
            <a:off x="291072" y="2434090"/>
            <a:ext cx="11605841" cy="75647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7DB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Century Gothic" panose="020B0502020202020204" pitchFamily="34" charset="0"/>
              </a:rPr>
              <a:t>Head-to-Head Transfemoral TAVR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0" cap="none" spc="0" normalizeH="0" baseline="0" noProof="0">
              <a:ln>
                <a:noFill/>
              </a:ln>
              <a:solidFill>
                <a:srgbClr val="003C7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Century Gothic" panose="020B0502020202020204" pitchFamily="34" charset="0"/>
              </a:rPr>
              <a:t>n = 1356 Patients  |  4 German Centers  |  Procedures performed: March 2019 – December 2021</a:t>
            </a:r>
            <a:endParaRPr kumimoji="0" lang="en-IE" sz="1600" b="0" i="0" u="none" strike="noStrike" kern="0" cap="none" spc="0" normalizeH="0" baseline="0" noProof="0">
              <a:ln>
                <a:noFill/>
              </a:ln>
              <a:solidFill>
                <a:srgbClr val="003C7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7E5A97-DCDE-46EC-85CC-E7020C7F8653}"/>
              </a:ext>
            </a:extLst>
          </p:cNvPr>
          <p:cNvSpPr/>
          <p:nvPr/>
        </p:nvSpPr>
        <p:spPr>
          <a:xfrm>
            <a:off x="291074" y="4381972"/>
            <a:ext cx="11605839" cy="1057847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7DB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2000" b="0" i="0" u="none" strike="noStrike" kern="0" cap="none" spc="0" normalizeH="0" baseline="0" noProof="0">
              <a:ln>
                <a:noFill/>
              </a:ln>
              <a:solidFill>
                <a:srgbClr val="003C7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C4568A-4FFA-4A36-BF39-88F5C5CD3C94}"/>
              </a:ext>
            </a:extLst>
          </p:cNvPr>
          <p:cNvSpPr/>
          <p:nvPr/>
        </p:nvSpPr>
        <p:spPr>
          <a:xfrm>
            <a:off x="291068" y="1503485"/>
            <a:ext cx="11605845" cy="854195"/>
          </a:xfrm>
          <a:prstGeom prst="rect">
            <a:avLst/>
          </a:prstGeom>
          <a:solidFill>
            <a:srgbClr val="003C71"/>
          </a:solidFill>
          <a:ln w="12700" cap="flat" cmpd="sng" algn="ctr">
            <a:solidFill>
              <a:srgbClr val="007DB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Objective: To compare VARC-3 device and technical success (Primary Endpoint)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and 30-day VARC-3 clinical endpoints (Secondary Endpoint) of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ACURATE </a:t>
            </a:r>
            <a:r>
              <a:rPr kumimoji="0" lang="en-US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neo2</a:t>
            </a: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 to SAPIEN 3 Ultra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B542DCF-E150-4F10-9DD5-20AB39565E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954719"/>
              </p:ext>
            </p:extLst>
          </p:nvPr>
        </p:nvGraphicFramePr>
        <p:xfrm>
          <a:off x="3428111" y="4349772"/>
          <a:ext cx="5583835" cy="1249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4653">
                  <a:extLst>
                    <a:ext uri="{9D8B030D-6E8A-4147-A177-3AD203B41FA5}">
                      <a16:colId xmlns:a16="http://schemas.microsoft.com/office/drawing/2014/main" val="1246331407"/>
                    </a:ext>
                  </a:extLst>
                </a:gridCol>
                <a:gridCol w="1621253">
                  <a:extLst>
                    <a:ext uri="{9D8B030D-6E8A-4147-A177-3AD203B41FA5}">
                      <a16:colId xmlns:a16="http://schemas.microsoft.com/office/drawing/2014/main" val="747744247"/>
                    </a:ext>
                  </a:extLst>
                </a:gridCol>
                <a:gridCol w="1957929">
                  <a:extLst>
                    <a:ext uri="{9D8B030D-6E8A-4147-A177-3AD203B41FA5}">
                      <a16:colId xmlns:a16="http://schemas.microsoft.com/office/drawing/2014/main" val="3477106949"/>
                    </a:ext>
                  </a:extLst>
                </a:gridCol>
              </a:tblGrid>
              <a:tr h="269381">
                <a:tc gridSpan="3">
                  <a:txBody>
                    <a:bodyPr/>
                    <a:lstStyle/>
                    <a:p>
                      <a:pPr marL="0" marR="0" lvl="0" indent="0" algn="ctr" defTabSz="9142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b="0" kern="0" noProof="0">
                          <a:solidFill>
                            <a:srgbClr val="003C71"/>
                          </a:solidFill>
                        </a:rPr>
                        <a:t>1:1 </a:t>
                      </a:r>
                      <a:r>
                        <a:rPr lang="en-IE" sz="1600" b="0" kern="0">
                          <a:solidFill>
                            <a:srgbClr val="003C71"/>
                          </a:solidFill>
                        </a:rPr>
                        <a:t>nearest neighbour</a:t>
                      </a:r>
                      <a:r>
                        <a:rPr lang="en-IE" sz="1600" b="0" kern="0" noProof="0">
                          <a:solidFill>
                            <a:srgbClr val="003C71"/>
                          </a:solidFill>
                        </a:rPr>
                        <a:t> matching</a:t>
                      </a:r>
                      <a:endParaRPr lang="en-IE" sz="1600" b="0" kern="0" noProof="0">
                        <a:solidFill>
                          <a:srgbClr val="003C7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2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600" b="0" kern="0" noProof="0">
                        <a:solidFill>
                          <a:srgbClr val="003C7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4407399"/>
                  </a:ext>
                </a:extLst>
              </a:tr>
              <a:tr h="551727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>
                          <a:solidFill>
                            <a:schemeClr val="accent6"/>
                          </a:solidFill>
                        </a:rPr>
                        <a:t>Age</a:t>
                      </a:r>
                    </a:p>
                    <a:p>
                      <a:pPr algn="ctr"/>
                      <a:r>
                        <a:rPr lang="en-US" sz="900" noProof="0">
                          <a:solidFill>
                            <a:schemeClr val="accent6"/>
                          </a:solidFill>
                        </a:rPr>
                        <a:t>Female gender</a:t>
                      </a:r>
                    </a:p>
                    <a:p>
                      <a:pPr algn="ctr"/>
                      <a:r>
                        <a:rPr lang="en-US" sz="900" noProof="0">
                          <a:solidFill>
                            <a:schemeClr val="accent6"/>
                          </a:solidFill>
                        </a:rPr>
                        <a:t>EuroScore I</a:t>
                      </a:r>
                    </a:p>
                    <a:p>
                      <a:pPr algn="ctr"/>
                      <a:r>
                        <a:rPr lang="en-US" sz="900" noProof="0">
                          <a:solidFill>
                            <a:schemeClr val="accent6"/>
                          </a:solidFill>
                        </a:rPr>
                        <a:t>NYHA III/IV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noProof="0">
                          <a:solidFill>
                            <a:schemeClr val="accent6"/>
                          </a:solidFill>
                        </a:rPr>
                        <a:t>Coronary artery disease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noProof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noProof="0">
                          <a:solidFill>
                            <a:schemeClr val="accent6"/>
                          </a:solidFill>
                        </a:rPr>
                        <a:t>Previous PCI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noProof="0">
                          <a:solidFill>
                            <a:schemeClr val="accent6"/>
                          </a:solidFill>
                        </a:rPr>
                        <a:t>Mean transvalvular gradient</a:t>
                      </a:r>
                    </a:p>
                    <a:p>
                      <a:pPr algn="ctr"/>
                      <a:r>
                        <a:rPr lang="en-US" sz="900" noProof="0">
                          <a:solidFill>
                            <a:schemeClr val="accent6"/>
                          </a:solidFill>
                        </a:rPr>
                        <a:t>LVEF &lt; 35%</a:t>
                      </a:r>
                    </a:p>
                    <a:p>
                      <a:pPr algn="ctr"/>
                      <a:r>
                        <a:rPr lang="en-US" sz="900" noProof="0">
                          <a:solidFill>
                            <a:schemeClr val="accent6"/>
                          </a:solidFill>
                        </a:rPr>
                        <a:t>Bicuspid aortic valve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>
                          <a:solidFill>
                            <a:schemeClr val="accent6"/>
                          </a:solidFill>
                        </a:rPr>
                        <a:t>Mean annulus diameter</a:t>
                      </a:r>
                    </a:p>
                    <a:p>
                      <a:pPr algn="ctr"/>
                      <a:r>
                        <a:rPr lang="en-US" sz="900" noProof="0">
                          <a:solidFill>
                            <a:schemeClr val="accent6"/>
                          </a:solidFill>
                        </a:rPr>
                        <a:t>Severe calcification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noProof="0">
                          <a:solidFill>
                            <a:schemeClr val="accent6"/>
                          </a:solidFill>
                        </a:rPr>
                        <a:t>Asymmetric calcification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noProof="0">
                          <a:solidFill>
                            <a:schemeClr val="accent6"/>
                          </a:solidFill>
                        </a:rPr>
                        <a:t>Indexed Effective Orifice Area (</a:t>
                      </a:r>
                      <a:r>
                        <a:rPr lang="en-US" sz="900" noProof="0" err="1">
                          <a:solidFill>
                            <a:schemeClr val="accent6"/>
                          </a:solidFill>
                        </a:rPr>
                        <a:t>iEOA</a:t>
                      </a:r>
                      <a:r>
                        <a:rPr lang="en-US" sz="900" noProof="0">
                          <a:solidFill>
                            <a:schemeClr val="accent6"/>
                          </a:solidFill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noProof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2003668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8A356D08-D1A1-4D81-9CD5-073E791CA5F2}"/>
              </a:ext>
            </a:extLst>
          </p:cNvPr>
          <p:cNvSpPr/>
          <p:nvPr/>
        </p:nvSpPr>
        <p:spPr>
          <a:xfrm>
            <a:off x="291068" y="3546341"/>
            <a:ext cx="5583847" cy="471744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7DB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7DB3"/>
                </a:solidFill>
                <a:effectLst/>
                <a:uLnTx/>
                <a:uFillTx/>
                <a:latin typeface="Century Gothic" panose="020B0502020202020204" pitchFamily="34" charset="0"/>
              </a:rPr>
              <a:t>ACURATE </a:t>
            </a:r>
            <a:r>
              <a:rPr kumimoji="0" lang="en-US" sz="1500" b="1" i="1" u="none" strike="noStrike" kern="0" cap="none" spc="0" normalizeH="0" baseline="0" noProof="0">
                <a:ln>
                  <a:noFill/>
                </a:ln>
                <a:solidFill>
                  <a:srgbClr val="007DB3"/>
                </a:solidFill>
                <a:effectLst/>
                <a:uLnTx/>
                <a:uFillTx/>
                <a:latin typeface="Century Gothic" panose="020B0502020202020204" pitchFamily="34" charset="0"/>
              </a:rPr>
              <a:t>neo2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007DB3"/>
                </a:solidFill>
                <a:effectLst/>
                <a:uLnTx/>
                <a:uFillTx/>
                <a:latin typeface="Century Gothic" panose="020B0502020202020204" pitchFamily="34" charset="0"/>
              </a:rPr>
              <a:t>n=608</a:t>
            </a:r>
            <a:endParaRPr kumimoji="0" lang="en-IE" sz="1500" b="0" i="0" u="none" strike="noStrike" kern="0" cap="none" spc="0" normalizeH="0" baseline="0" noProof="0">
              <a:ln>
                <a:noFill/>
              </a:ln>
              <a:solidFill>
                <a:srgbClr val="007DB3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9F2352-E548-41D9-8028-29D610915BB9}"/>
              </a:ext>
            </a:extLst>
          </p:cNvPr>
          <p:cNvSpPr/>
          <p:nvPr/>
        </p:nvSpPr>
        <p:spPr>
          <a:xfrm>
            <a:off x="6300249" y="3543134"/>
            <a:ext cx="5583834" cy="471744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7DB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7DB3"/>
                </a:solidFill>
                <a:effectLst/>
                <a:uLnTx/>
                <a:uFillTx/>
                <a:latin typeface="Century Gothic" panose="020B0502020202020204" pitchFamily="34" charset="0"/>
              </a:rPr>
              <a:t>SAPIEN 3 Ultra</a:t>
            </a:r>
            <a:endParaRPr kumimoji="0" lang="en-US" sz="1500" b="1" i="1" u="none" strike="noStrike" kern="0" cap="none" spc="0" normalizeH="0" baseline="0" noProof="0">
              <a:ln>
                <a:noFill/>
              </a:ln>
              <a:solidFill>
                <a:srgbClr val="007DB3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007DB3"/>
                </a:solidFill>
                <a:effectLst/>
                <a:uLnTx/>
                <a:uFillTx/>
                <a:latin typeface="Century Gothic" panose="020B0502020202020204" pitchFamily="34" charset="0"/>
              </a:rPr>
              <a:t>n=748</a:t>
            </a:r>
            <a:endParaRPr kumimoji="0" lang="en-IE" sz="1500" b="0" i="0" u="none" strike="noStrike" kern="0" cap="none" spc="0" normalizeH="0" baseline="0" noProof="0">
              <a:ln>
                <a:noFill/>
              </a:ln>
              <a:solidFill>
                <a:srgbClr val="007DB3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99A1C238-DE0B-43CA-B0FC-C6114E6FC91D}"/>
              </a:ext>
            </a:extLst>
          </p:cNvPr>
          <p:cNvCxnSpPr>
            <a:cxnSpLocks/>
            <a:stCxn id="14" idx="2"/>
            <a:endCxn id="18" idx="0"/>
          </p:cNvCxnSpPr>
          <p:nvPr/>
        </p:nvCxnSpPr>
        <p:spPr>
          <a:xfrm rot="5400000">
            <a:off x="4410604" y="1862951"/>
            <a:ext cx="355779" cy="3011001"/>
          </a:xfrm>
          <a:prstGeom prst="bentConnector3">
            <a:avLst/>
          </a:prstGeom>
          <a:noFill/>
          <a:ln w="12700" cap="flat">
            <a:solidFill>
              <a:schemeClr val="accent6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1871B883-17D1-41A7-92DA-6E3101F3B925}"/>
              </a:ext>
            </a:extLst>
          </p:cNvPr>
          <p:cNvCxnSpPr>
            <a:cxnSpLocks/>
            <a:stCxn id="14" idx="2"/>
            <a:endCxn id="19" idx="0"/>
          </p:cNvCxnSpPr>
          <p:nvPr/>
        </p:nvCxnSpPr>
        <p:spPr>
          <a:xfrm rot="16200000" flipH="1">
            <a:off x="7416793" y="1867761"/>
            <a:ext cx="352572" cy="2998173"/>
          </a:xfrm>
          <a:prstGeom prst="bentConnector3">
            <a:avLst/>
          </a:prstGeom>
          <a:noFill/>
          <a:ln w="12700" cap="flat">
            <a:solidFill>
              <a:schemeClr val="accent6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C396F666-8704-4212-B228-F201C9E78B01}"/>
              </a:ext>
            </a:extLst>
          </p:cNvPr>
          <p:cNvSpPr/>
          <p:nvPr/>
        </p:nvSpPr>
        <p:spPr>
          <a:xfrm>
            <a:off x="291068" y="5782211"/>
            <a:ext cx="5596677" cy="471744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7DB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7DB3"/>
                </a:solidFill>
                <a:effectLst/>
                <a:uLnTx/>
                <a:uFillTx/>
                <a:latin typeface="Century Gothic" panose="020B0502020202020204" pitchFamily="34" charset="0"/>
              </a:rPr>
              <a:t>ACURATE </a:t>
            </a:r>
            <a:r>
              <a:rPr kumimoji="0" lang="en-US" sz="1500" b="1" i="1" u="none" strike="noStrike" kern="0" cap="none" spc="0" normalizeH="0" baseline="0" noProof="0">
                <a:ln>
                  <a:noFill/>
                </a:ln>
                <a:solidFill>
                  <a:srgbClr val="007DB3"/>
                </a:solidFill>
                <a:effectLst/>
                <a:uLnTx/>
                <a:uFillTx/>
                <a:latin typeface="Century Gothic" panose="020B0502020202020204" pitchFamily="34" charset="0"/>
              </a:rPr>
              <a:t>neo2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007DB3"/>
                </a:solidFill>
                <a:effectLst/>
                <a:uLnTx/>
                <a:uFillTx/>
                <a:latin typeface="Century Gothic" panose="020B0502020202020204" pitchFamily="34" charset="0"/>
              </a:rPr>
              <a:t>n=472</a:t>
            </a:r>
            <a:endParaRPr kumimoji="0" lang="en-IE" sz="1500" b="0" i="0" u="none" strike="noStrike" kern="0" cap="none" spc="0" normalizeH="0" baseline="0" noProof="0">
              <a:ln>
                <a:noFill/>
              </a:ln>
              <a:solidFill>
                <a:srgbClr val="007DB3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E9C79A8-F2E7-4786-AAD8-09F6D6EFAAB9}"/>
              </a:ext>
            </a:extLst>
          </p:cNvPr>
          <p:cNvSpPr/>
          <p:nvPr/>
        </p:nvSpPr>
        <p:spPr>
          <a:xfrm>
            <a:off x="6300249" y="5779004"/>
            <a:ext cx="5596664" cy="471744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7DB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7DB3"/>
                </a:solidFill>
                <a:effectLst/>
                <a:uLnTx/>
                <a:uFillTx/>
                <a:latin typeface="Century Gothic" panose="020B0502020202020204" pitchFamily="34" charset="0"/>
              </a:rPr>
              <a:t>SAPIEN 3 Ultra</a:t>
            </a:r>
            <a:endParaRPr kumimoji="0" lang="en-US" sz="1500" b="1" i="1" u="none" strike="noStrike" kern="0" cap="none" spc="0" normalizeH="0" baseline="0" noProof="0">
              <a:ln>
                <a:noFill/>
              </a:ln>
              <a:solidFill>
                <a:srgbClr val="007DB3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007DB3"/>
                </a:solidFill>
                <a:effectLst/>
                <a:uLnTx/>
                <a:uFillTx/>
                <a:latin typeface="Century Gothic" panose="020B0502020202020204" pitchFamily="34" charset="0"/>
              </a:rPr>
              <a:t>n=472</a:t>
            </a:r>
            <a:endParaRPr kumimoji="0" lang="en-IE" sz="1500" b="0" i="0" u="none" strike="noStrike" kern="0" cap="none" spc="0" normalizeH="0" baseline="0" noProof="0">
              <a:ln>
                <a:noFill/>
              </a:ln>
              <a:solidFill>
                <a:srgbClr val="007DB3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cxnSp>
        <p:nvCxnSpPr>
          <p:cNvPr id="85" name="Connector: Elbow 84">
            <a:extLst>
              <a:ext uri="{FF2B5EF4-FFF2-40B4-BE49-F238E27FC236}">
                <a16:creationId xmlns:a16="http://schemas.microsoft.com/office/drawing/2014/main" id="{F5688D2A-CF1E-42C4-B5F5-C7F22D2DE6FA}"/>
              </a:ext>
            </a:extLst>
          </p:cNvPr>
          <p:cNvCxnSpPr>
            <a:cxnSpLocks/>
          </p:cNvCxnSpPr>
          <p:nvPr/>
        </p:nvCxnSpPr>
        <p:spPr>
          <a:xfrm rot="5400000">
            <a:off x="4456418" y="4108980"/>
            <a:ext cx="355779" cy="3011001"/>
          </a:xfrm>
          <a:prstGeom prst="bentConnector3">
            <a:avLst/>
          </a:prstGeom>
          <a:noFill/>
          <a:ln w="12700" cap="flat">
            <a:solidFill>
              <a:schemeClr val="accent6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BD8C3C15-F4B0-4C6D-9082-4EA12810F4F8}"/>
              </a:ext>
            </a:extLst>
          </p:cNvPr>
          <p:cNvCxnSpPr>
            <a:cxnSpLocks/>
          </p:cNvCxnSpPr>
          <p:nvPr/>
        </p:nvCxnSpPr>
        <p:spPr>
          <a:xfrm rot="16200000" flipH="1">
            <a:off x="7462607" y="4113790"/>
            <a:ext cx="352572" cy="2998173"/>
          </a:xfrm>
          <a:prstGeom prst="bentConnector3">
            <a:avLst/>
          </a:prstGeom>
          <a:noFill/>
          <a:ln w="12700" cap="flat">
            <a:solidFill>
              <a:schemeClr val="accent6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8" name="Connector: Elbow 87">
            <a:extLst>
              <a:ext uri="{FF2B5EF4-FFF2-40B4-BE49-F238E27FC236}">
                <a16:creationId xmlns:a16="http://schemas.microsoft.com/office/drawing/2014/main" id="{95E40E19-E471-4424-A946-FD15108764C5}"/>
              </a:ext>
            </a:extLst>
          </p:cNvPr>
          <p:cNvCxnSpPr>
            <a:cxnSpLocks/>
            <a:stCxn id="18" idx="2"/>
            <a:endCxn id="3" idx="0"/>
          </p:cNvCxnSpPr>
          <p:nvPr/>
        </p:nvCxnSpPr>
        <p:spPr>
          <a:xfrm rot="16200000" flipH="1">
            <a:off x="4485667" y="2615410"/>
            <a:ext cx="331687" cy="3137036"/>
          </a:xfrm>
          <a:prstGeom prst="bentConnector3">
            <a:avLst>
              <a:gd name="adj1" fmla="val 50000"/>
            </a:avLst>
          </a:prstGeom>
          <a:noFill/>
          <a:ln w="12700" cap="flat">
            <a:solidFill>
              <a:schemeClr val="accent6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Connector: Elbow 89">
            <a:extLst>
              <a:ext uri="{FF2B5EF4-FFF2-40B4-BE49-F238E27FC236}">
                <a16:creationId xmlns:a16="http://schemas.microsoft.com/office/drawing/2014/main" id="{5854C9BF-B2B5-418B-8F5B-72CF12BDE7ED}"/>
              </a:ext>
            </a:extLst>
          </p:cNvPr>
          <p:cNvCxnSpPr>
            <a:cxnSpLocks/>
            <a:stCxn id="19" idx="2"/>
            <a:endCxn id="3" idx="0"/>
          </p:cNvCxnSpPr>
          <p:nvPr/>
        </p:nvCxnSpPr>
        <p:spPr>
          <a:xfrm rot="5400000">
            <a:off x="7488650" y="2746256"/>
            <a:ext cx="334894" cy="2872138"/>
          </a:xfrm>
          <a:prstGeom prst="bentConnector3">
            <a:avLst>
              <a:gd name="adj1" fmla="val 50000"/>
            </a:avLst>
          </a:prstGeom>
          <a:noFill/>
          <a:ln w="12700" cap="flat">
            <a:solidFill>
              <a:schemeClr val="accent6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4AC12EF-08A0-45A6-BA25-288F8B74873C}"/>
              </a:ext>
            </a:extLst>
          </p:cNvPr>
          <p:cNvSpPr txBox="1"/>
          <p:nvPr/>
        </p:nvSpPr>
        <p:spPr>
          <a:xfrm>
            <a:off x="4364717" y="6640759"/>
            <a:ext cx="7219375" cy="205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Pellegrini C. ACURATE neo2 versus SAPIEN 3 Ultra. EuroIntervention 2022. </a:t>
            </a:r>
          </a:p>
        </p:txBody>
      </p:sp>
    </p:spTree>
    <p:extLst>
      <p:ext uri="{BB962C8B-B14F-4D97-AF65-F5344CB8AC3E}">
        <p14:creationId xmlns:p14="http://schemas.microsoft.com/office/powerpoint/2010/main" val="128009988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532507F-2DDF-4209-BFD0-288CD50CF024}"/>
              </a:ext>
            </a:extLst>
          </p:cNvPr>
          <p:cNvSpPr txBox="1">
            <a:spLocks/>
          </p:cNvSpPr>
          <p:nvPr/>
        </p:nvSpPr>
        <p:spPr>
          <a:xfrm>
            <a:off x="1121884" y="160774"/>
            <a:ext cx="9948232" cy="773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3500">
                <a:solidFill>
                  <a:schemeClr val="accent2"/>
                </a:solidFill>
                <a:latin typeface="Century Gothic"/>
              </a:rPr>
              <a:t>Baseline Characteristics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3600">
                <a:solidFill>
                  <a:schemeClr val="accent6"/>
                </a:solidFill>
                <a:latin typeface="Century Gothic"/>
                <a:sym typeface="Century Gothic"/>
              </a:rPr>
              <a:t>ACURATE </a:t>
            </a:r>
            <a:r>
              <a:rPr lang="en-IE" sz="3600" i="1">
                <a:solidFill>
                  <a:schemeClr val="accent6"/>
                </a:solidFill>
                <a:latin typeface="Century Gothic"/>
                <a:sym typeface="Century Gothic"/>
              </a:rPr>
              <a:t>neo2</a:t>
            </a:r>
            <a:r>
              <a:rPr lang="en-IE" sz="3600">
                <a:solidFill>
                  <a:schemeClr val="accent6"/>
                </a:solidFill>
                <a:latin typeface="Century Gothic"/>
                <a:sym typeface="Century Gothic"/>
              </a:rPr>
              <a:t> &amp; SAPIEN 3 Ultra</a:t>
            </a:r>
            <a:r>
              <a:rPr lang="en-IE" sz="3500">
                <a:solidFill>
                  <a:schemeClr val="accent2"/>
                </a:solidFill>
                <a:highlight>
                  <a:srgbClr val="FFFF00"/>
                </a:highlight>
                <a:latin typeface="Century Gothic"/>
              </a:rPr>
              <a:t> </a:t>
            </a:r>
          </a:p>
        </p:txBody>
      </p:sp>
      <p:graphicFrame>
        <p:nvGraphicFramePr>
          <p:cNvPr id="6" name="Tabelle 3">
            <a:extLst>
              <a:ext uri="{FF2B5EF4-FFF2-40B4-BE49-F238E27FC236}">
                <a16:creationId xmlns:a16="http://schemas.microsoft.com/office/drawing/2014/main" id="{A2C2A2FD-4BCF-4246-8BCF-39E018CED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149510"/>
              </p:ext>
            </p:extLst>
          </p:nvPr>
        </p:nvGraphicFramePr>
        <p:xfrm>
          <a:off x="1531788" y="882724"/>
          <a:ext cx="7206895" cy="5519492"/>
        </p:xfrm>
        <a:graphic>
          <a:graphicData uri="http://schemas.openxmlformats.org/drawingml/2006/table">
            <a:tbl>
              <a:tblPr firstRow="1" firstCol="1" bandRow="1"/>
              <a:tblGrid>
                <a:gridCol w="2486020">
                  <a:extLst>
                    <a:ext uri="{9D8B030D-6E8A-4147-A177-3AD203B41FA5}">
                      <a16:colId xmlns:a16="http://schemas.microsoft.com/office/drawing/2014/main" val="250062750"/>
                    </a:ext>
                  </a:extLst>
                </a:gridCol>
                <a:gridCol w="1573625">
                  <a:extLst>
                    <a:ext uri="{9D8B030D-6E8A-4147-A177-3AD203B41FA5}">
                      <a16:colId xmlns:a16="http://schemas.microsoft.com/office/drawing/2014/main" val="509501534"/>
                    </a:ext>
                  </a:extLst>
                </a:gridCol>
                <a:gridCol w="1573625">
                  <a:extLst>
                    <a:ext uri="{9D8B030D-6E8A-4147-A177-3AD203B41FA5}">
                      <a16:colId xmlns:a16="http://schemas.microsoft.com/office/drawing/2014/main" val="753320047"/>
                    </a:ext>
                  </a:extLst>
                </a:gridCol>
                <a:gridCol w="1573625">
                  <a:extLst>
                    <a:ext uri="{9D8B030D-6E8A-4147-A177-3AD203B41FA5}">
                      <a16:colId xmlns:a16="http://schemas.microsoft.com/office/drawing/2014/main" val="3212447634"/>
                    </a:ext>
                  </a:extLst>
                </a:gridCol>
              </a:tblGrid>
              <a:tr h="313709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de-DE" sz="110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254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Matched population</a:t>
                      </a:r>
                      <a:endParaRPr lang="de-DE" sz="14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254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153580"/>
                  </a:ext>
                </a:extLst>
              </a:tr>
              <a:tr h="398553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</a:pP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254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ACURATE </a:t>
                      </a:r>
                      <a:r>
                        <a:rPr lang="en-US" sz="1200" b="1" i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neo2</a:t>
                      </a:r>
                      <a:endParaRPr lang="de-DE" sz="1200" b="1" i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n=472</a:t>
                      </a:r>
                      <a:endParaRPr lang="de-DE" sz="12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DB3"/>
                      </a:solidFill>
                    </a:lnR>
                    <a:lnT w="254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SAPIEN 3 Ultra</a:t>
                      </a:r>
                      <a:endParaRPr lang="de-DE" sz="12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n=472</a:t>
                      </a:r>
                      <a:endParaRPr lang="de-DE" sz="12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254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p-value</a:t>
                      </a:r>
                      <a:endParaRPr lang="de-DE" sz="12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de-DE" sz="12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254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012738"/>
                  </a:ext>
                </a:extLst>
              </a:tr>
              <a:tr h="246971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Age, years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82.0 [78.7 – 85.0]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81.6 [77.6 – 85.1]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0.584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898550"/>
                  </a:ext>
                </a:extLst>
              </a:tr>
              <a:tr h="246971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Female gender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239 (50.6)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246 (52.1)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0.696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47081"/>
                  </a:ext>
                </a:extLst>
              </a:tr>
              <a:tr h="246971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Logistic EuroScore, %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13.8 [7.9 – 23.0]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12.5 [7.9 - 21.9]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0.184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809464"/>
                  </a:ext>
                </a:extLst>
              </a:tr>
              <a:tr h="2469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NYHA III/IV</a:t>
                      </a: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7DB3"/>
                      </a:solidFill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305 (64.6)</a:t>
                      </a:r>
                    </a:p>
                  </a:txBody>
                  <a:tcPr marL="39142" marR="39142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297 (62.9)</a:t>
                      </a:r>
                    </a:p>
                  </a:txBody>
                  <a:tcPr marL="39142" marR="39142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7DB3"/>
                      </a:solidFill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0.636</a:t>
                      </a:r>
                    </a:p>
                  </a:txBody>
                  <a:tcPr marL="39142" marR="39142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705837"/>
                  </a:ext>
                </a:extLst>
              </a:tr>
              <a:tr h="246971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Coronary artery disease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340 (72.0)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336 (71.2)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0.829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45059"/>
                  </a:ext>
                </a:extLst>
              </a:tr>
              <a:tr h="246971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Previous myocardial infarction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50 (10.6)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54 (11.4)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0.755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533668"/>
                  </a:ext>
                </a:extLst>
              </a:tr>
              <a:tr h="246971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Previous stroke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57 (12.1)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55 (11.7)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0.920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887929"/>
                  </a:ext>
                </a:extLst>
              </a:tr>
              <a:tr h="246971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COPD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57 (12.1)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56 (11.9)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0.999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582899"/>
                  </a:ext>
                </a:extLst>
              </a:tr>
              <a:tr h="246971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Peripheral artery disease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61 (12.9)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81 (17.2)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0.083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736636"/>
                  </a:ext>
                </a:extLst>
              </a:tr>
              <a:tr h="246971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eGFR, ml/min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65.0 [47.0 – 84.3]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62.0 [47.7 – 79.0]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0.198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7783935"/>
                  </a:ext>
                </a:extLst>
              </a:tr>
              <a:tr h="246971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Previous pacemaker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57 (12.1)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46 (9.7)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0.296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222865"/>
                  </a:ext>
                </a:extLst>
              </a:tr>
              <a:tr h="246971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Atrial fibrillation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190 (40.3)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191 (40.5)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0.999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5848224"/>
                  </a:ext>
                </a:extLst>
              </a:tr>
              <a:tr h="246971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Right bundle-branch block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50 (10.6)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60 (12.7)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0.361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983082"/>
                  </a:ext>
                </a:extLst>
              </a:tr>
              <a:tr h="246971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LVEF &lt;35%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17 (3.6)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13 (2.8)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0.579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427293"/>
                  </a:ext>
                </a:extLst>
              </a:tr>
              <a:tr h="246971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Mean gradient, mmHg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43.0 [34.0 – 52.0]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42.5 [34.8 – 51.0]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0.940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433208"/>
                  </a:ext>
                </a:extLst>
              </a:tr>
              <a:tr h="246971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Bicuspid aortic valve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20 (4.2)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25 (5.3)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0.542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3569560"/>
                  </a:ext>
                </a:extLst>
              </a:tr>
              <a:tr h="246971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Severe aortic valve calcification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114 (24.3)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115 (24.4)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0.954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603554"/>
                  </a:ext>
                </a:extLst>
              </a:tr>
              <a:tr h="246971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Asymmetric calcification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120 (25.4)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135 (28.6)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0.305</a:t>
                      </a:r>
                      <a:endParaRPr lang="de-DE" sz="110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422115"/>
                  </a:ext>
                </a:extLst>
              </a:tr>
              <a:tr h="2469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Mean annulus diameter, mm</a:t>
                      </a: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23.8 [22.4, 25.2]</a:t>
                      </a:r>
                    </a:p>
                  </a:txBody>
                  <a:tcPr marL="39142" marR="39142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24.9 [23.4, 26.2]</a:t>
                      </a:r>
                    </a:p>
                  </a:txBody>
                  <a:tcPr marL="39142" marR="39142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&lt;0.001</a:t>
                      </a:r>
                    </a:p>
                  </a:txBody>
                  <a:tcPr marL="39142" marR="39142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836768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AA3C3E2-D64B-4536-918B-5451607435DA}"/>
              </a:ext>
            </a:extLst>
          </p:cNvPr>
          <p:cNvSpPr txBox="1"/>
          <p:nvPr/>
        </p:nvSpPr>
        <p:spPr>
          <a:xfrm>
            <a:off x="-12324" y="6415045"/>
            <a:ext cx="1172527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CAUTION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: In Europe, ACURATE neo and neo2 Aortic Valve Systems are CE-marked. In the USA, ACURATE </a:t>
            </a:r>
            <a:r>
              <a:rPr kumimoji="0" lang="en-US" sz="7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neo2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is an investigational device and restricted under federal law to investigational use only. Not available for sale.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2D9BFF-2583-416F-9117-64A5A1835B9F}"/>
              </a:ext>
            </a:extLst>
          </p:cNvPr>
          <p:cNvSpPr txBox="1"/>
          <p:nvPr/>
        </p:nvSpPr>
        <p:spPr>
          <a:xfrm>
            <a:off x="4364717" y="6640759"/>
            <a:ext cx="7219375" cy="205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Pellegrini C. ACURATE neo2 versus SAPIEN 3 Ultra. EuroIntervention 2022.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5B493B-B5E2-49DB-93DD-6E3F4FDA0FB7}"/>
              </a:ext>
            </a:extLst>
          </p:cNvPr>
          <p:cNvSpPr txBox="1"/>
          <p:nvPr/>
        </p:nvSpPr>
        <p:spPr>
          <a:xfrm>
            <a:off x="8831033" y="4422148"/>
            <a:ext cx="3360967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2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spc="0" normalizeH="0" baseline="0">
                <a:ln>
                  <a:noFill/>
                </a:ln>
                <a:solidFill>
                  <a:srgbClr val="6A737B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rPr>
              <a:t>NOTE: 1:1 Propensity Score-Matching (PSM) was performed to reduce any imbalance in baseline demographics, and clinical &amp; echocardiographic characteristics from the entire population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1A6222-A053-4C05-A29D-38D45B661A58}"/>
              </a:ext>
            </a:extLst>
          </p:cNvPr>
          <p:cNvSpPr/>
          <p:nvPr/>
        </p:nvSpPr>
        <p:spPr>
          <a:xfrm>
            <a:off x="1531788" y="6157135"/>
            <a:ext cx="7206895" cy="232251"/>
          </a:xfrm>
          <a:prstGeom prst="rect">
            <a:avLst/>
          </a:prstGeom>
          <a:noFill/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81138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532507F-2DDF-4209-BFD0-288CD50CF024}"/>
              </a:ext>
            </a:extLst>
          </p:cNvPr>
          <p:cNvSpPr txBox="1">
            <a:spLocks/>
          </p:cNvSpPr>
          <p:nvPr/>
        </p:nvSpPr>
        <p:spPr>
          <a:xfrm>
            <a:off x="1121883" y="139399"/>
            <a:ext cx="9948232" cy="773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3800">
                <a:solidFill>
                  <a:schemeClr val="accent2"/>
                </a:solidFill>
                <a:latin typeface="Century Gothic"/>
              </a:rPr>
              <a:t>Essential Outcomes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3600">
                <a:solidFill>
                  <a:schemeClr val="accent6"/>
                </a:solidFill>
                <a:latin typeface="Century Gothic"/>
                <a:sym typeface="Century Gothic"/>
              </a:rPr>
              <a:t>ACURATE </a:t>
            </a:r>
            <a:r>
              <a:rPr lang="en-IE" sz="3600" i="1">
                <a:solidFill>
                  <a:schemeClr val="accent6"/>
                </a:solidFill>
                <a:latin typeface="Century Gothic"/>
                <a:sym typeface="Century Gothic"/>
              </a:rPr>
              <a:t>neo2</a:t>
            </a:r>
            <a:r>
              <a:rPr lang="en-IE" sz="3600">
                <a:solidFill>
                  <a:schemeClr val="accent6"/>
                </a:solidFill>
                <a:latin typeface="Century Gothic"/>
                <a:sym typeface="Century Gothic"/>
              </a:rPr>
              <a:t> &amp; SAPIEN 3 Ultra</a:t>
            </a:r>
            <a:r>
              <a:rPr lang="en-IE" sz="3500">
                <a:solidFill>
                  <a:schemeClr val="accent2"/>
                </a:solidFill>
                <a:highlight>
                  <a:srgbClr val="FFFF00"/>
                </a:highlight>
                <a:latin typeface="Century Gothic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A3C3E2-D64B-4536-918B-5451607435DA}"/>
              </a:ext>
            </a:extLst>
          </p:cNvPr>
          <p:cNvSpPr txBox="1"/>
          <p:nvPr/>
        </p:nvSpPr>
        <p:spPr>
          <a:xfrm>
            <a:off x="-70235" y="6369166"/>
            <a:ext cx="11924097" cy="221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CAUTION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: In Europe, ACURATE neo and neo2 Aortic Valve Systems are CE-marked. In the USA, ACURATE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neo2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is an investigational device and restricted under federal law to investigational use only. Not available for sale. </a:t>
            </a:r>
          </a:p>
        </p:txBody>
      </p:sp>
      <p:graphicFrame>
        <p:nvGraphicFramePr>
          <p:cNvPr id="9" name="Tabelle 2">
            <a:extLst>
              <a:ext uri="{FF2B5EF4-FFF2-40B4-BE49-F238E27FC236}">
                <a16:creationId xmlns:a16="http://schemas.microsoft.com/office/drawing/2014/main" id="{F48F74BA-0AB9-4AA0-862B-79C07F7C3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362704"/>
              </p:ext>
            </p:extLst>
          </p:nvPr>
        </p:nvGraphicFramePr>
        <p:xfrm>
          <a:off x="1515877" y="848719"/>
          <a:ext cx="7782101" cy="5451094"/>
        </p:xfrm>
        <a:graphic>
          <a:graphicData uri="http://schemas.openxmlformats.org/drawingml/2006/table">
            <a:tbl>
              <a:tblPr firstRow="1" firstCol="1" bandRow="1"/>
              <a:tblGrid>
                <a:gridCol w="3642101">
                  <a:extLst>
                    <a:ext uri="{9D8B030D-6E8A-4147-A177-3AD203B41FA5}">
                      <a16:colId xmlns:a16="http://schemas.microsoft.com/office/drawing/2014/main" val="1976217319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815753133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379932797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85684329"/>
                    </a:ext>
                  </a:extLst>
                </a:gridCol>
              </a:tblGrid>
              <a:tr h="439314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200000"/>
                        </a:lnSpc>
                      </a:pPr>
                      <a:endParaRPr lang="de-DE" sz="1200" b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254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ACURATE </a:t>
                      </a:r>
                      <a:r>
                        <a:rPr lang="en-US" sz="1200" b="1" i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neo2</a:t>
                      </a:r>
                      <a:endParaRPr lang="de-DE" sz="1200" b="1" i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n=472</a:t>
                      </a:r>
                      <a:endParaRPr lang="de-DE" sz="12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254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SAPIEN 3 Ultra</a:t>
                      </a:r>
                      <a:endParaRPr lang="de-DE" sz="12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n=472</a:t>
                      </a:r>
                      <a:endParaRPr lang="de-DE" sz="12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142" marR="39142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254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p-value</a:t>
                      </a:r>
                      <a:endParaRPr lang="de-DE" sz="12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254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995754"/>
                  </a:ext>
                </a:extLst>
              </a:tr>
              <a:tr h="274320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Pre-dilatation, n (%)</a:t>
                      </a:r>
                      <a:endParaRPr lang="de-DE" sz="11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254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434 (91.9)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DB3"/>
                      </a:solidFill>
                    </a:lnR>
                    <a:lnT w="254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148 (31.4)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254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&lt;0.001</a:t>
                      </a:r>
                      <a:endParaRPr lang="de-DE" sz="11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254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92115"/>
                  </a:ext>
                </a:extLst>
              </a:tr>
              <a:tr h="274320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Post-dilatation, n (%)</a:t>
                      </a:r>
                      <a:endParaRPr lang="de-DE" sz="11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211 (44.7)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69 (14.6)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&lt;0.001</a:t>
                      </a:r>
                      <a:endParaRPr lang="de-DE" sz="11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05720"/>
                  </a:ext>
                </a:extLst>
              </a:tr>
              <a:tr h="274320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Procedural time, min </a:t>
                      </a:r>
                      <a:endParaRPr lang="de-DE" sz="11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45.0 [36.0 – 59.0]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46.0 [35.0 – 57.0]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0.472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290909"/>
                  </a:ext>
                </a:extLst>
              </a:tr>
              <a:tr h="274320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Fluoroscopy time, min</a:t>
                      </a:r>
                      <a:endParaRPr lang="de-DE" sz="11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9.8 [7.3 - 13.8]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10.2 [6.9 - 14.1]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0.974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39573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de-DE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Technical success (VARC-3)</a:t>
                      </a:r>
                      <a:r>
                        <a:rPr lang="de-DE" sz="1100" b="1" baseline="300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 ‡</a:t>
                      </a:r>
                      <a:endParaRPr lang="de-DE" sz="11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448 (94.9)</a:t>
                      </a: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450 (95.3)</a:t>
                      </a: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0.880</a:t>
                      </a: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206413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de-DE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Device success (VARC-3)</a:t>
                      </a:r>
                      <a:r>
                        <a:rPr lang="de-DE" sz="1100" b="1" baseline="300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‡‡</a:t>
                      </a: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434 (91.9)</a:t>
                      </a: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401 (85.0)</a:t>
                      </a: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0.001</a:t>
                      </a: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4669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de-DE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Contrast agent, ml</a:t>
                      </a: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40.0 [22.0, 130.0]</a:t>
                      </a: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117.5 [37.8, 160.0]</a:t>
                      </a: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&lt;0.001</a:t>
                      </a: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860015"/>
                  </a:ext>
                </a:extLst>
              </a:tr>
              <a:tr h="274320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Pre-discharge moderate/severe PVL n (%)*</a:t>
                      </a:r>
                      <a:endParaRPr lang="de-DE" sz="11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3 (0.6)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5 (1.1)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0.723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000817"/>
                  </a:ext>
                </a:extLst>
              </a:tr>
              <a:tr h="274320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Pre-discharge Mean gradient ≥ 20mmHg, n (%)</a:t>
                      </a:r>
                      <a:endParaRPr lang="de-DE" sz="11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11 (2.4)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36 (7.7)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&lt;0.001</a:t>
                      </a:r>
                      <a:endParaRPr lang="de-DE" sz="11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7308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de-DE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Indexed effective orifine area (cm</a:t>
                      </a:r>
                      <a:r>
                        <a:rPr lang="de-DE" sz="1100" b="1" baseline="300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de-DE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)**</a:t>
                      </a: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0.9 [0.8, 1.1] (n=342)</a:t>
                      </a: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0.8 [0.7, 0.9] (n=167)</a:t>
                      </a: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&lt;0.001</a:t>
                      </a: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782349"/>
                  </a:ext>
                </a:extLst>
              </a:tr>
              <a:tr h="274320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Severe PPM, n (%)**</a:t>
                      </a:r>
                      <a:endParaRPr lang="de-DE" sz="11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10/342 (2.9)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25/167 (15.0)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&lt;0.001</a:t>
                      </a:r>
                      <a:endParaRPr lang="de-DE" sz="11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676273"/>
                  </a:ext>
                </a:extLst>
              </a:tr>
              <a:tr h="274320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de-DE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Major vascular complication (VARC-3)</a:t>
                      </a: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29 (6.1)</a:t>
                      </a: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45 (9.5)</a:t>
                      </a: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0.069</a:t>
                      </a: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7022333"/>
                  </a:ext>
                </a:extLst>
              </a:tr>
              <a:tr h="274320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de-DE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Coronary obstruction requiring PCI</a:t>
                      </a: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 (0.2)</a:t>
                      </a: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 (0.4)</a:t>
                      </a: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0.999</a:t>
                      </a: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050433"/>
                  </a:ext>
                </a:extLst>
              </a:tr>
              <a:tr h="274320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Annular rupture, n (%)</a:t>
                      </a:r>
                      <a:endParaRPr lang="de-DE" sz="11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 (0.2)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 (0)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0.999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7764101"/>
                  </a:ext>
                </a:extLst>
              </a:tr>
              <a:tr h="274320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de-DE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Acute Kidney Injury Network (AKIN) 2-4</a:t>
                      </a:r>
                      <a:r>
                        <a:rPr lang="en-US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, n (%)</a:t>
                      </a:r>
                      <a:endParaRPr lang="de-DE" sz="11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15 (3.2)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15 (3.2)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0.999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099231"/>
                  </a:ext>
                </a:extLst>
              </a:tr>
              <a:tr h="274320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30-day All-stroke**</a:t>
                      </a:r>
                      <a:endParaRPr lang="de-DE" sz="11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16/464 (3.4)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11/465 (2.4)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100" b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0.435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466017"/>
                  </a:ext>
                </a:extLst>
              </a:tr>
              <a:tr h="274320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marL="0" marR="0" lvl="0" indent="0" algn="just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30-day Pacemaker implantation, n (%)**</a:t>
                      </a:r>
                      <a:endParaRPr lang="de-DE" sz="1100" b="1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kern="12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33/406 (8.1)</a:t>
                      </a:r>
                      <a:r>
                        <a:rPr lang="de-DE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kern="12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43/419 (10.3)</a:t>
                      </a:r>
                      <a:r>
                        <a:rPr lang="de-DE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kern="12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0.289</a:t>
                      </a:r>
                      <a:r>
                        <a:rPr lang="de-DE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B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00646"/>
                  </a:ext>
                </a:extLst>
              </a:tr>
              <a:tr h="274320"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marL="0" marR="0" lvl="0" indent="0" algn="just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30-day</a:t>
                      </a:r>
                      <a:r>
                        <a:rPr lang="en-US" sz="1100" b="1" noProof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 mortality</a:t>
                      </a:r>
                      <a:r>
                        <a:rPr lang="en-US" sz="1100" b="1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, n (%)**</a:t>
                      </a:r>
                      <a:endParaRPr lang="en-US" sz="1100" b="1" noProof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kern="12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8/464 (1.7)</a:t>
                      </a:r>
                      <a:r>
                        <a:rPr lang="de-DE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7DB3"/>
                      </a:solidFill>
                    </a:lnR>
                    <a:lnT w="12700" cap="flat" cmpd="sng" algn="ctr">
                      <a:solidFill>
                        <a:srgbClr val="007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kern="12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11/465 (2.4)</a:t>
                      </a:r>
                      <a:r>
                        <a:rPr lang="de-DE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1pPr>
                      <a:lvl2pPr marL="457200" marR="0" indent="457126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2pPr>
                      <a:lvl3pPr marL="914400" marR="0" indent="91425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3pPr>
                      <a:lvl4pPr marL="1371600" marR="0" indent="137137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4pPr>
                      <a:lvl5pPr marL="1828800" marR="0" indent="1828507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5pPr>
                      <a:lvl6pPr marL="2286000" marR="0" indent="2285634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6pPr>
                      <a:lvl7pPr marL="2743200" marR="0" indent="2742759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7pPr>
                      <a:lvl8pPr marL="3200400" marR="0" indent="3199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8pPr>
                      <a:lvl9pPr marL="3657600" marR="0" indent="36570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Calibri" panose="020F0502020204030204"/>
                          <a:sym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kern="12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0.646</a:t>
                      </a:r>
                      <a:r>
                        <a:rPr lang="de-DE" sz="110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de-DE" sz="1100" b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370" marR="67370" marT="0" marB="0" anchor="ctr">
                    <a:lnL w="12700" cmpd="sng">
                      <a:solidFill>
                        <a:srgbClr val="007DB3"/>
                      </a:solidFill>
                    </a:lnL>
                    <a:lnR w="12700" cmpd="sng">
                      <a:solidFill>
                        <a:srgbClr val="007DB3"/>
                      </a:solidFill>
                    </a:lnR>
                    <a:lnT w="12700" cmpd="sng">
                      <a:solidFill>
                        <a:srgbClr val="007DB3"/>
                      </a:solidFill>
                    </a:lnT>
                    <a:lnB w="12700" cmpd="sng">
                      <a:solidFill>
                        <a:srgbClr val="007D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465814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D268F63E-2571-4FFE-9A4B-925203EB94F4}"/>
              </a:ext>
            </a:extLst>
          </p:cNvPr>
          <p:cNvSpPr/>
          <p:nvPr/>
        </p:nvSpPr>
        <p:spPr>
          <a:xfrm>
            <a:off x="1515877" y="1345091"/>
            <a:ext cx="7772790" cy="582096"/>
          </a:xfrm>
          <a:prstGeom prst="rect">
            <a:avLst/>
          </a:prstGeom>
          <a:noFill/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C32873-A99F-4DA5-A555-52ED77DB649D}"/>
              </a:ext>
            </a:extLst>
          </p:cNvPr>
          <p:cNvSpPr/>
          <p:nvPr/>
        </p:nvSpPr>
        <p:spPr>
          <a:xfrm>
            <a:off x="1506565" y="2748196"/>
            <a:ext cx="7782102" cy="1638411"/>
          </a:xfrm>
          <a:prstGeom prst="rect">
            <a:avLst/>
          </a:prstGeom>
          <a:noFill/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C1F730-0F5F-4AF7-9B0D-C75A7920F14A}"/>
              </a:ext>
            </a:extLst>
          </p:cNvPr>
          <p:cNvSpPr txBox="1"/>
          <p:nvPr/>
        </p:nvSpPr>
        <p:spPr>
          <a:xfrm>
            <a:off x="9297978" y="5846508"/>
            <a:ext cx="2884710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70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*Pre-discharge echocardiogram assessed. 10/1356 assessed by </a:t>
            </a:r>
            <a:r>
              <a:rPr lang="en-US" sz="70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angio</a:t>
            </a:r>
            <a:r>
              <a:rPr lang="en-US" sz="70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</a:p>
          <a:p>
            <a:r>
              <a:rPr lang="en-US" sz="700">
                <a:latin typeface="Century Gothic" panose="020B0502020202020204" pitchFamily="34" charset="0"/>
                <a:ea typeface="Times New Roman" panose="02020603050405020304" pitchFamily="18" charset="0"/>
              </a:rPr>
              <a:t>**</a:t>
            </a:r>
            <a:r>
              <a:rPr lang="en-US" sz="70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Data not available for full population. Sample sizes as indicated.</a:t>
            </a:r>
            <a:endParaRPr lang="en-IE" sz="700" baseline="30000"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7E4348-3AD3-4AA4-A9B0-8D580F09BFA0}"/>
              </a:ext>
            </a:extLst>
          </p:cNvPr>
          <p:cNvSpPr txBox="1"/>
          <p:nvPr/>
        </p:nvSpPr>
        <p:spPr>
          <a:xfrm>
            <a:off x="4364717" y="6640759"/>
            <a:ext cx="7219375" cy="205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Pellegrini C. ACURATE neo2 versus SAPIEN 3 Ultra. EuroIntervention 2022.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912802-63D2-4770-96AE-86CD1C7D3589}"/>
              </a:ext>
            </a:extLst>
          </p:cNvPr>
          <p:cNvSpPr txBox="1"/>
          <p:nvPr/>
        </p:nvSpPr>
        <p:spPr>
          <a:xfrm>
            <a:off x="9353350" y="3567401"/>
            <a:ext cx="2645545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2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spc="0" normalizeH="0" baseline="0">
                <a:ln>
                  <a:noFill/>
                </a:ln>
                <a:solidFill>
                  <a:srgbClr val="6A737B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rPr>
              <a:t>NOTE: Reported outcomes reflect the PSM population. </a:t>
            </a:r>
            <a:r>
              <a:rPr lang="en-US" sz="1200" i="1">
                <a:solidFill>
                  <a:srgbClr val="6A737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Outcomes for the entire population are in line with PSM results.</a:t>
            </a:r>
            <a:endParaRPr kumimoji="0" lang="en-US" sz="1200" b="0" i="1" u="none" strike="noStrike" cap="none" spc="0" normalizeH="0" baseline="0">
              <a:ln>
                <a:noFill/>
              </a:ln>
              <a:solidFill>
                <a:srgbClr val="6A737B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2BC004-8B73-4E0A-8B27-03D7BE042E85}"/>
              </a:ext>
            </a:extLst>
          </p:cNvPr>
          <p:cNvSpPr txBox="1"/>
          <p:nvPr/>
        </p:nvSpPr>
        <p:spPr>
          <a:xfrm>
            <a:off x="9316601" y="4567243"/>
            <a:ext cx="2884710" cy="15645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253" hangingPunct="0"/>
            <a:r>
              <a:rPr lang="de-DE" sz="700" b="1" baseline="3000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‡ 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Defined as Freedom from mortality. Successful access, delivery of the device and retrieval of the delivery system. Correct positioning of a single prosthetic heart valve into the proper anatomical location. Freedom from surgery or intervention related to the device or to a major vascular or access-related, or cardiac structural complication.</a:t>
            </a:r>
            <a:endParaRPr lang="de-DE" sz="700" b="1" baseline="3000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0" marR="0" indent="0" algn="l" defTabSz="9142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sz="700" b="1" baseline="30000">
              <a:solidFill>
                <a:schemeClr val="bg1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0" marR="0" indent="0" algn="l" defTabSz="9142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700" b="1" baseline="3000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‡‡</a:t>
            </a:r>
            <a:r>
              <a:rPr lang="en-US" sz="700">
                <a:latin typeface="Century Gothic" panose="020B0502020202020204" pitchFamily="34" charset="0"/>
              </a:rPr>
              <a:t>Defined as freedom from mortality, surgery or intervention related to the device or to a major vascular or access-related or cardiac structural complication and intended performance of the valve (mean gradient &lt;20 mmHg, peak velocity &lt;3 m/s, Doppler velocity index =0.25 and less than moderate AR).</a:t>
            </a:r>
          </a:p>
          <a:p>
            <a:pPr marL="0" marR="0" indent="0" algn="l" defTabSz="9142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700">
              <a:latin typeface="Century Gothic" panose="020B0502020202020204" pitchFamily="34" charset="0"/>
              <a:sym typeface="Century Gothic"/>
            </a:endParaRPr>
          </a:p>
          <a:p>
            <a:pPr marL="0" marR="0" indent="0" algn="l" defTabSz="9142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700">
              <a:latin typeface="Century Gothic" panose="020B0502020202020204" pitchFamily="34" charset="0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0347358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35ACAFB2-AD0F-4B25-A22A-E30806BFF478}"/>
              </a:ext>
            </a:extLst>
          </p:cNvPr>
          <p:cNvGrpSpPr/>
          <p:nvPr/>
        </p:nvGrpSpPr>
        <p:grpSpPr>
          <a:xfrm>
            <a:off x="615707" y="1711623"/>
            <a:ext cx="3198415" cy="3067337"/>
            <a:chOff x="3878749" y="3033869"/>
            <a:chExt cx="3198415" cy="306733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A8CB826-D684-4B57-BFAD-0F3F0D990569}"/>
                </a:ext>
              </a:extLst>
            </p:cNvPr>
            <p:cNvGrpSpPr/>
            <p:nvPr/>
          </p:nvGrpSpPr>
          <p:grpSpPr>
            <a:xfrm>
              <a:off x="3878749" y="3033869"/>
              <a:ext cx="3198415" cy="3067337"/>
              <a:chOff x="3878749" y="3033869"/>
              <a:chExt cx="3198415" cy="3067337"/>
            </a:xfrm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EE34C19A-DA51-4D5E-A361-84E587C4CC9D}"/>
                  </a:ext>
                </a:extLst>
              </p:cNvPr>
              <p:cNvSpPr/>
              <p:nvPr/>
            </p:nvSpPr>
            <p:spPr>
              <a:xfrm rot="16200000">
                <a:off x="3851997" y="3481674"/>
                <a:ext cx="3067337" cy="2171728"/>
              </a:xfrm>
              <a:prstGeom prst="rect">
                <a:avLst/>
              </a:prstGeom>
              <a:gradFill flip="none" rotWithShape="1">
                <a:gsLst>
                  <a:gs pos="32000">
                    <a:schemeClr val="bg1"/>
                  </a:gs>
                  <a:gs pos="100000">
                    <a:schemeClr val="tx1">
                      <a:alpha val="10000"/>
                    </a:schemeClr>
                  </a:gs>
                </a:gsLst>
                <a:lin ang="0" scaled="0"/>
                <a:tileRect/>
              </a:gra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253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6A737B"/>
                  </a:solidFill>
                  <a:effectLst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graphicFrame>
            <p:nvGraphicFramePr>
              <p:cNvPr id="118" name="Chart 117">
                <a:extLst>
                  <a:ext uri="{FF2B5EF4-FFF2-40B4-BE49-F238E27FC236}">
                    <a16:creationId xmlns:a16="http://schemas.microsoft.com/office/drawing/2014/main" id="{97FC5780-3043-402A-AF9C-9F41906EDAD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06216764"/>
                  </p:ext>
                </p:extLst>
              </p:nvPr>
            </p:nvGraphicFramePr>
            <p:xfrm>
              <a:off x="4805169" y="3300150"/>
              <a:ext cx="2087574" cy="181422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843B0CC7-D2B5-4732-8BAB-2C6210F0730B}"/>
                  </a:ext>
                </a:extLst>
              </p:cNvPr>
              <p:cNvGrpSpPr/>
              <p:nvPr/>
            </p:nvGrpSpPr>
            <p:grpSpPr>
              <a:xfrm>
                <a:off x="4211777" y="5551796"/>
                <a:ext cx="2865387" cy="244135"/>
                <a:chOff x="2183424" y="5222969"/>
                <a:chExt cx="2865387" cy="244135"/>
              </a:xfrm>
            </p:grpSpPr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F9EF7B36-A3C3-4380-9178-077C1B0CF5BA}"/>
                    </a:ext>
                  </a:extLst>
                </p:cNvPr>
                <p:cNvSpPr/>
                <p:nvPr/>
              </p:nvSpPr>
              <p:spPr>
                <a:xfrm>
                  <a:off x="3486149" y="5266324"/>
                  <a:ext cx="169864" cy="169864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253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b="0" i="0" u="none" strike="noStrike" cap="none" spc="0" normalizeH="0" baseline="0">
                    <a:ln>
                      <a:noFill/>
                    </a:ln>
                    <a:solidFill>
                      <a:srgbClr val="6A737B"/>
                    </a:solidFill>
                    <a:effectLst/>
                    <a:uFillTx/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D7D41C64-DED9-466C-9DFD-2D361C06818B}"/>
                    </a:ext>
                  </a:extLst>
                </p:cNvPr>
                <p:cNvSpPr/>
                <p:nvPr/>
              </p:nvSpPr>
              <p:spPr>
                <a:xfrm>
                  <a:off x="2832663" y="5262238"/>
                  <a:ext cx="169865" cy="169865"/>
                </a:xfrm>
                <a:prstGeom prst="ellipse">
                  <a:avLst/>
                </a:prstGeom>
                <a:solidFill>
                  <a:schemeClr val="accent2"/>
                </a:solidFill>
                <a:ln w="12700" cap="flat">
                  <a:noFill/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253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b="0" i="0" u="none" strike="noStrike" cap="none" spc="0" normalizeH="0" baseline="0">
                    <a:ln>
                      <a:noFill/>
                    </a:ln>
                    <a:solidFill>
                      <a:srgbClr val="6A737B"/>
                    </a:solidFill>
                    <a:effectLst/>
                    <a:uFillTx/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22" name="Text Placeholder 1">
                  <a:extLst>
                    <a:ext uri="{FF2B5EF4-FFF2-40B4-BE49-F238E27FC236}">
                      <a16:creationId xmlns:a16="http://schemas.microsoft.com/office/drawing/2014/main" id="{607EC0F7-A12F-47A7-9FC8-39E1A59E844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665083" y="5236272"/>
                  <a:ext cx="1383728" cy="230832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>
                  <a:lvl1pPr marL="228558" marR="0" indent="-228558" algn="l" defTabSz="914231" rtl="0" latinLnBrk="0">
                    <a:lnSpc>
                      <a:spcPct val="100000"/>
                    </a:lnSpc>
                    <a:spcBef>
                      <a:spcPts val="1200"/>
                    </a:spcBef>
                    <a:spcAft>
                      <a:spcPts val="0"/>
                    </a:spcAft>
                    <a:buClrTx/>
                    <a:buSzPct val="100000"/>
                    <a:buFont typeface="Arial"/>
                    <a:buChar char="•"/>
                    <a:tabLst/>
                    <a:defRPr sz="1800" b="0" i="0" u="none" strike="noStrike" cap="none" spc="0" baseline="0">
                      <a:solidFill>
                        <a:schemeClr val="tx1"/>
                      </a:solidFill>
                      <a:uFillTx/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1pPr>
                  <a:lvl2pPr marL="731385" marR="0" indent="-274270" algn="l" defTabSz="914231" rtl="0" latinLnBrk="0">
                    <a:lnSpc>
                      <a:spcPct val="100000"/>
                    </a:lnSpc>
                    <a:spcBef>
                      <a:spcPts val="1200"/>
                    </a:spcBef>
                    <a:spcAft>
                      <a:spcPts val="0"/>
                    </a:spcAft>
                    <a:buClrTx/>
                    <a:buSzPct val="100000"/>
                    <a:buFont typeface="Arial"/>
                    <a:buChar char="–"/>
                    <a:tabLst/>
                    <a:defRPr sz="1800" b="0" i="0" u="none" strike="noStrike" cap="none" spc="0" baseline="0">
                      <a:solidFill>
                        <a:schemeClr val="tx1"/>
                      </a:solidFill>
                      <a:uFillTx/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2pPr>
                  <a:lvl3pPr marL="1257067" marR="0" indent="-342838" algn="l" defTabSz="914231" rtl="0" latinLnBrk="0">
                    <a:lnSpc>
                      <a:spcPct val="100000"/>
                    </a:lnSpc>
                    <a:spcBef>
                      <a:spcPts val="1200"/>
                    </a:spcBef>
                    <a:spcAft>
                      <a:spcPts val="0"/>
                    </a:spcAft>
                    <a:buClrTx/>
                    <a:buSzPct val="100000"/>
                    <a:buFont typeface="Arial"/>
                    <a:buChar char="•"/>
                    <a:tabLst/>
                    <a:defRPr sz="1800" b="0" i="0" u="none" strike="noStrike" cap="none" spc="0" baseline="0">
                      <a:solidFill>
                        <a:schemeClr val="tx1"/>
                      </a:solidFill>
                      <a:uFillTx/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3pPr>
                  <a:lvl4pPr marL="1737039" marR="0" indent="-365694" algn="l" defTabSz="914231" rtl="0" latinLnBrk="0">
                    <a:lnSpc>
                      <a:spcPct val="100000"/>
                    </a:lnSpc>
                    <a:spcBef>
                      <a:spcPts val="1200"/>
                    </a:spcBef>
                    <a:spcAft>
                      <a:spcPts val="0"/>
                    </a:spcAft>
                    <a:buClrTx/>
                    <a:buSzPct val="100000"/>
                    <a:buFont typeface="Arial"/>
                    <a:buChar char="–"/>
                    <a:tabLst/>
                    <a:defRPr sz="1800" b="0" i="0" u="none" strike="noStrike" cap="none" spc="0" baseline="0">
                      <a:solidFill>
                        <a:schemeClr val="tx1"/>
                      </a:solidFill>
                      <a:uFillTx/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4pPr>
                  <a:lvl5pPr marL="2250416" marR="0" indent="-421954" algn="l" defTabSz="914231" rtl="0" latinLnBrk="0">
                    <a:lnSpc>
                      <a:spcPct val="100000"/>
                    </a:lnSpc>
                    <a:spcBef>
                      <a:spcPts val="1200"/>
                    </a:spcBef>
                    <a:spcAft>
                      <a:spcPts val="0"/>
                    </a:spcAft>
                    <a:buClrTx/>
                    <a:buSzPct val="100000"/>
                    <a:buFont typeface="Arial"/>
                    <a:buChar char="•"/>
                    <a:tabLst/>
                    <a:defRPr sz="1800" b="0" i="0" u="none" strike="noStrike" cap="none" spc="0" baseline="0">
                      <a:solidFill>
                        <a:schemeClr val="tx1"/>
                      </a:solidFill>
                      <a:uFillTx/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5pPr>
                  <a:lvl6pPr marL="2590321" marR="0" indent="-304745" algn="l" defTabSz="914231" rtl="0" latinLnBrk="0">
                    <a:lnSpc>
                      <a:spcPct val="90000"/>
                    </a:lnSpc>
                    <a:spcBef>
                      <a:spcPts val="1800"/>
                    </a:spcBef>
                    <a:spcAft>
                      <a:spcPts val="0"/>
                    </a:spcAft>
                    <a:buClrTx/>
                    <a:buSzPct val="100000"/>
                    <a:buFont typeface="Arial"/>
                    <a:buChar char="•"/>
                    <a:tabLst/>
                    <a:defRPr sz="2400" b="0" i="0" u="none" strike="noStrike" cap="none" spc="0" baseline="0">
                      <a:solidFill>
                        <a:schemeClr val="accent6"/>
                      </a:solidFill>
                      <a:uFillTx/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6pPr>
                  <a:lvl7pPr marL="3047435" marR="0" indent="-304745" algn="l" defTabSz="914231" rtl="0" latinLnBrk="0">
                    <a:lnSpc>
                      <a:spcPct val="90000"/>
                    </a:lnSpc>
                    <a:spcBef>
                      <a:spcPts val="1800"/>
                    </a:spcBef>
                    <a:spcAft>
                      <a:spcPts val="0"/>
                    </a:spcAft>
                    <a:buClrTx/>
                    <a:buSzPct val="100000"/>
                    <a:buFont typeface="Arial"/>
                    <a:buChar char="•"/>
                    <a:tabLst/>
                    <a:defRPr sz="2400" b="0" i="0" u="none" strike="noStrike" cap="none" spc="0" baseline="0">
                      <a:solidFill>
                        <a:schemeClr val="accent6"/>
                      </a:solidFill>
                      <a:uFillTx/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7pPr>
                  <a:lvl8pPr marL="3504553" marR="0" indent="-304745" algn="l" defTabSz="914231" rtl="0" latinLnBrk="0">
                    <a:lnSpc>
                      <a:spcPct val="90000"/>
                    </a:lnSpc>
                    <a:spcBef>
                      <a:spcPts val="1800"/>
                    </a:spcBef>
                    <a:spcAft>
                      <a:spcPts val="0"/>
                    </a:spcAft>
                    <a:buClrTx/>
                    <a:buSzPct val="100000"/>
                    <a:buFont typeface="Arial"/>
                    <a:buChar char="•"/>
                    <a:tabLst/>
                    <a:defRPr sz="2400" b="0" i="0" u="none" strike="noStrike" cap="none" spc="0" baseline="0">
                      <a:solidFill>
                        <a:schemeClr val="accent6"/>
                      </a:solidFill>
                      <a:uFillTx/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8pPr>
                  <a:lvl9pPr marL="3961669" marR="0" indent="-304745" algn="l" defTabSz="914231" rtl="0" latinLnBrk="0">
                    <a:lnSpc>
                      <a:spcPct val="90000"/>
                    </a:lnSpc>
                    <a:spcBef>
                      <a:spcPts val="1800"/>
                    </a:spcBef>
                    <a:spcAft>
                      <a:spcPts val="0"/>
                    </a:spcAft>
                    <a:buClrTx/>
                    <a:buSzPct val="100000"/>
                    <a:buFont typeface="Arial"/>
                    <a:buChar char="•"/>
                    <a:tabLst/>
                    <a:defRPr sz="2400" b="0" i="0" u="none" strike="noStrike" cap="none" spc="0" baseline="0">
                      <a:solidFill>
                        <a:schemeClr val="accent6"/>
                      </a:solidFill>
                      <a:uFillTx/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900" b="1" kern="0"/>
                    <a:t>Moderate or Severe</a:t>
                  </a:r>
                  <a:endParaRPr lang="en-US" sz="900" kern="0"/>
                </a:p>
              </p:txBody>
            </p:sp>
            <p:sp>
              <p:nvSpPr>
                <p:cNvPr id="123" name="Text Placeholder 1">
                  <a:extLst>
                    <a:ext uri="{FF2B5EF4-FFF2-40B4-BE49-F238E27FC236}">
                      <a16:creationId xmlns:a16="http://schemas.microsoft.com/office/drawing/2014/main" id="{06D7164B-02B7-4AEE-94A2-97A27C11BD5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020742" y="5222969"/>
                  <a:ext cx="707588" cy="230832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>
                  <a:lvl1pPr marL="228558" marR="0" indent="-228558" algn="l" defTabSz="914231" rtl="0" latinLnBrk="0">
                    <a:lnSpc>
                      <a:spcPct val="100000"/>
                    </a:lnSpc>
                    <a:spcBef>
                      <a:spcPts val="1200"/>
                    </a:spcBef>
                    <a:spcAft>
                      <a:spcPts val="0"/>
                    </a:spcAft>
                    <a:buClrTx/>
                    <a:buSzPct val="100000"/>
                    <a:buFont typeface="Arial"/>
                    <a:buChar char="•"/>
                    <a:tabLst/>
                    <a:defRPr sz="1800" b="0" i="0" u="none" strike="noStrike" cap="none" spc="0" baseline="0">
                      <a:solidFill>
                        <a:schemeClr val="tx1"/>
                      </a:solidFill>
                      <a:uFillTx/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1pPr>
                  <a:lvl2pPr marL="731385" marR="0" indent="-274270" algn="l" defTabSz="914231" rtl="0" latinLnBrk="0">
                    <a:lnSpc>
                      <a:spcPct val="100000"/>
                    </a:lnSpc>
                    <a:spcBef>
                      <a:spcPts val="1200"/>
                    </a:spcBef>
                    <a:spcAft>
                      <a:spcPts val="0"/>
                    </a:spcAft>
                    <a:buClrTx/>
                    <a:buSzPct val="100000"/>
                    <a:buFont typeface="Arial"/>
                    <a:buChar char="–"/>
                    <a:tabLst/>
                    <a:defRPr sz="1800" b="0" i="0" u="none" strike="noStrike" cap="none" spc="0" baseline="0">
                      <a:solidFill>
                        <a:schemeClr val="tx1"/>
                      </a:solidFill>
                      <a:uFillTx/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2pPr>
                  <a:lvl3pPr marL="1257067" marR="0" indent="-342838" algn="l" defTabSz="914231" rtl="0" latinLnBrk="0">
                    <a:lnSpc>
                      <a:spcPct val="100000"/>
                    </a:lnSpc>
                    <a:spcBef>
                      <a:spcPts val="1200"/>
                    </a:spcBef>
                    <a:spcAft>
                      <a:spcPts val="0"/>
                    </a:spcAft>
                    <a:buClrTx/>
                    <a:buSzPct val="100000"/>
                    <a:buFont typeface="Arial"/>
                    <a:buChar char="•"/>
                    <a:tabLst/>
                    <a:defRPr sz="1800" b="0" i="0" u="none" strike="noStrike" cap="none" spc="0" baseline="0">
                      <a:solidFill>
                        <a:schemeClr val="tx1"/>
                      </a:solidFill>
                      <a:uFillTx/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3pPr>
                  <a:lvl4pPr marL="1737039" marR="0" indent="-365694" algn="l" defTabSz="914231" rtl="0" latinLnBrk="0">
                    <a:lnSpc>
                      <a:spcPct val="100000"/>
                    </a:lnSpc>
                    <a:spcBef>
                      <a:spcPts val="1200"/>
                    </a:spcBef>
                    <a:spcAft>
                      <a:spcPts val="0"/>
                    </a:spcAft>
                    <a:buClrTx/>
                    <a:buSzPct val="100000"/>
                    <a:buFont typeface="Arial"/>
                    <a:buChar char="–"/>
                    <a:tabLst/>
                    <a:defRPr sz="1800" b="0" i="0" u="none" strike="noStrike" cap="none" spc="0" baseline="0">
                      <a:solidFill>
                        <a:schemeClr val="tx1"/>
                      </a:solidFill>
                      <a:uFillTx/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4pPr>
                  <a:lvl5pPr marL="2250416" marR="0" indent="-421954" algn="l" defTabSz="914231" rtl="0" latinLnBrk="0">
                    <a:lnSpc>
                      <a:spcPct val="100000"/>
                    </a:lnSpc>
                    <a:spcBef>
                      <a:spcPts val="1200"/>
                    </a:spcBef>
                    <a:spcAft>
                      <a:spcPts val="0"/>
                    </a:spcAft>
                    <a:buClrTx/>
                    <a:buSzPct val="100000"/>
                    <a:buFont typeface="Arial"/>
                    <a:buChar char="•"/>
                    <a:tabLst/>
                    <a:defRPr sz="1800" b="0" i="0" u="none" strike="noStrike" cap="none" spc="0" baseline="0">
                      <a:solidFill>
                        <a:schemeClr val="tx1"/>
                      </a:solidFill>
                      <a:uFillTx/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5pPr>
                  <a:lvl6pPr marL="2590321" marR="0" indent="-304745" algn="l" defTabSz="914231" rtl="0" latinLnBrk="0">
                    <a:lnSpc>
                      <a:spcPct val="90000"/>
                    </a:lnSpc>
                    <a:spcBef>
                      <a:spcPts val="1800"/>
                    </a:spcBef>
                    <a:spcAft>
                      <a:spcPts val="0"/>
                    </a:spcAft>
                    <a:buClrTx/>
                    <a:buSzPct val="100000"/>
                    <a:buFont typeface="Arial"/>
                    <a:buChar char="•"/>
                    <a:tabLst/>
                    <a:defRPr sz="2400" b="0" i="0" u="none" strike="noStrike" cap="none" spc="0" baseline="0">
                      <a:solidFill>
                        <a:schemeClr val="accent6"/>
                      </a:solidFill>
                      <a:uFillTx/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6pPr>
                  <a:lvl7pPr marL="3047435" marR="0" indent="-304745" algn="l" defTabSz="914231" rtl="0" latinLnBrk="0">
                    <a:lnSpc>
                      <a:spcPct val="90000"/>
                    </a:lnSpc>
                    <a:spcBef>
                      <a:spcPts val="1800"/>
                    </a:spcBef>
                    <a:spcAft>
                      <a:spcPts val="0"/>
                    </a:spcAft>
                    <a:buClrTx/>
                    <a:buSzPct val="100000"/>
                    <a:buFont typeface="Arial"/>
                    <a:buChar char="•"/>
                    <a:tabLst/>
                    <a:defRPr sz="2400" b="0" i="0" u="none" strike="noStrike" cap="none" spc="0" baseline="0">
                      <a:solidFill>
                        <a:schemeClr val="accent6"/>
                      </a:solidFill>
                      <a:uFillTx/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7pPr>
                  <a:lvl8pPr marL="3504553" marR="0" indent="-304745" algn="l" defTabSz="914231" rtl="0" latinLnBrk="0">
                    <a:lnSpc>
                      <a:spcPct val="90000"/>
                    </a:lnSpc>
                    <a:spcBef>
                      <a:spcPts val="1800"/>
                    </a:spcBef>
                    <a:spcAft>
                      <a:spcPts val="0"/>
                    </a:spcAft>
                    <a:buClrTx/>
                    <a:buSzPct val="100000"/>
                    <a:buFont typeface="Arial"/>
                    <a:buChar char="•"/>
                    <a:tabLst/>
                    <a:defRPr sz="2400" b="0" i="0" u="none" strike="noStrike" cap="none" spc="0" baseline="0">
                      <a:solidFill>
                        <a:schemeClr val="accent6"/>
                      </a:solidFill>
                      <a:uFillTx/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8pPr>
                  <a:lvl9pPr marL="3961669" marR="0" indent="-304745" algn="l" defTabSz="914231" rtl="0" latinLnBrk="0">
                    <a:lnSpc>
                      <a:spcPct val="90000"/>
                    </a:lnSpc>
                    <a:spcBef>
                      <a:spcPts val="1800"/>
                    </a:spcBef>
                    <a:spcAft>
                      <a:spcPts val="0"/>
                    </a:spcAft>
                    <a:buClrTx/>
                    <a:buSzPct val="100000"/>
                    <a:buFont typeface="Arial"/>
                    <a:buChar char="•"/>
                    <a:tabLst/>
                    <a:defRPr sz="2400" b="0" i="0" u="none" strike="noStrike" cap="none" spc="0" baseline="0">
                      <a:solidFill>
                        <a:schemeClr val="accent6"/>
                      </a:solidFill>
                      <a:uFillTx/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900" b="1" kern="0"/>
                    <a:t>Mild</a:t>
                  </a:r>
                  <a:endParaRPr lang="en-US" sz="900" kern="0"/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80A3CD3A-3445-44D7-9E93-D77B6AE745FC}"/>
                    </a:ext>
                  </a:extLst>
                </p:cNvPr>
                <p:cNvSpPr/>
                <p:nvPr/>
              </p:nvSpPr>
              <p:spPr>
                <a:xfrm>
                  <a:off x="2183424" y="5255794"/>
                  <a:ext cx="169865" cy="169865"/>
                </a:xfrm>
                <a:prstGeom prst="ellipse">
                  <a:avLst/>
                </a:prstGeom>
                <a:solidFill>
                  <a:schemeClr val="accent6"/>
                </a:solidFill>
                <a:ln w="12700" cap="flat">
                  <a:noFill/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253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b="0" i="0" u="none" strike="noStrike" cap="none" spc="0" normalizeH="0" baseline="0">
                    <a:ln>
                      <a:noFill/>
                    </a:ln>
                    <a:solidFill>
                      <a:srgbClr val="6A737B"/>
                    </a:solidFill>
                    <a:effectLst/>
                    <a:uFillTx/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25" name="Text Placeholder 1">
                  <a:extLst>
                    <a:ext uri="{FF2B5EF4-FFF2-40B4-BE49-F238E27FC236}">
                      <a16:creationId xmlns:a16="http://schemas.microsoft.com/office/drawing/2014/main" id="{3E8DC2FE-A3A2-4115-9E45-BAA87F868DD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362359" y="5226759"/>
                  <a:ext cx="1748926" cy="230832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>
                  <a:lvl1pPr marL="228558" marR="0" indent="-228558" algn="l" defTabSz="914231" rtl="0" latinLnBrk="0">
                    <a:lnSpc>
                      <a:spcPct val="100000"/>
                    </a:lnSpc>
                    <a:spcBef>
                      <a:spcPts val="1200"/>
                    </a:spcBef>
                    <a:spcAft>
                      <a:spcPts val="0"/>
                    </a:spcAft>
                    <a:buClrTx/>
                    <a:buSzPct val="100000"/>
                    <a:buFont typeface="Arial"/>
                    <a:buChar char="•"/>
                    <a:tabLst/>
                    <a:defRPr sz="1800" b="0" i="0" u="none" strike="noStrike" cap="none" spc="0" baseline="0">
                      <a:solidFill>
                        <a:schemeClr val="tx1"/>
                      </a:solidFill>
                      <a:uFillTx/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1pPr>
                  <a:lvl2pPr marL="731385" marR="0" indent="-274270" algn="l" defTabSz="914231" rtl="0" latinLnBrk="0">
                    <a:lnSpc>
                      <a:spcPct val="100000"/>
                    </a:lnSpc>
                    <a:spcBef>
                      <a:spcPts val="1200"/>
                    </a:spcBef>
                    <a:spcAft>
                      <a:spcPts val="0"/>
                    </a:spcAft>
                    <a:buClrTx/>
                    <a:buSzPct val="100000"/>
                    <a:buFont typeface="Arial"/>
                    <a:buChar char="–"/>
                    <a:tabLst/>
                    <a:defRPr sz="1800" b="0" i="0" u="none" strike="noStrike" cap="none" spc="0" baseline="0">
                      <a:solidFill>
                        <a:schemeClr val="tx1"/>
                      </a:solidFill>
                      <a:uFillTx/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2pPr>
                  <a:lvl3pPr marL="1257067" marR="0" indent="-342838" algn="l" defTabSz="914231" rtl="0" latinLnBrk="0">
                    <a:lnSpc>
                      <a:spcPct val="100000"/>
                    </a:lnSpc>
                    <a:spcBef>
                      <a:spcPts val="1200"/>
                    </a:spcBef>
                    <a:spcAft>
                      <a:spcPts val="0"/>
                    </a:spcAft>
                    <a:buClrTx/>
                    <a:buSzPct val="100000"/>
                    <a:buFont typeface="Arial"/>
                    <a:buChar char="•"/>
                    <a:tabLst/>
                    <a:defRPr sz="1800" b="0" i="0" u="none" strike="noStrike" cap="none" spc="0" baseline="0">
                      <a:solidFill>
                        <a:schemeClr val="tx1"/>
                      </a:solidFill>
                      <a:uFillTx/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3pPr>
                  <a:lvl4pPr marL="1737039" marR="0" indent="-365694" algn="l" defTabSz="914231" rtl="0" latinLnBrk="0">
                    <a:lnSpc>
                      <a:spcPct val="100000"/>
                    </a:lnSpc>
                    <a:spcBef>
                      <a:spcPts val="1200"/>
                    </a:spcBef>
                    <a:spcAft>
                      <a:spcPts val="0"/>
                    </a:spcAft>
                    <a:buClrTx/>
                    <a:buSzPct val="100000"/>
                    <a:buFont typeface="Arial"/>
                    <a:buChar char="–"/>
                    <a:tabLst/>
                    <a:defRPr sz="1800" b="0" i="0" u="none" strike="noStrike" cap="none" spc="0" baseline="0">
                      <a:solidFill>
                        <a:schemeClr val="tx1"/>
                      </a:solidFill>
                      <a:uFillTx/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4pPr>
                  <a:lvl5pPr marL="2250416" marR="0" indent="-421954" algn="l" defTabSz="914231" rtl="0" latinLnBrk="0">
                    <a:lnSpc>
                      <a:spcPct val="100000"/>
                    </a:lnSpc>
                    <a:spcBef>
                      <a:spcPts val="1200"/>
                    </a:spcBef>
                    <a:spcAft>
                      <a:spcPts val="0"/>
                    </a:spcAft>
                    <a:buClrTx/>
                    <a:buSzPct val="100000"/>
                    <a:buFont typeface="Arial"/>
                    <a:buChar char="•"/>
                    <a:tabLst/>
                    <a:defRPr sz="1800" b="0" i="0" u="none" strike="noStrike" cap="none" spc="0" baseline="0">
                      <a:solidFill>
                        <a:schemeClr val="tx1"/>
                      </a:solidFill>
                      <a:uFillTx/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5pPr>
                  <a:lvl6pPr marL="2590321" marR="0" indent="-304745" algn="l" defTabSz="914231" rtl="0" latinLnBrk="0">
                    <a:lnSpc>
                      <a:spcPct val="90000"/>
                    </a:lnSpc>
                    <a:spcBef>
                      <a:spcPts val="1800"/>
                    </a:spcBef>
                    <a:spcAft>
                      <a:spcPts val="0"/>
                    </a:spcAft>
                    <a:buClrTx/>
                    <a:buSzPct val="100000"/>
                    <a:buFont typeface="Arial"/>
                    <a:buChar char="•"/>
                    <a:tabLst/>
                    <a:defRPr sz="2400" b="0" i="0" u="none" strike="noStrike" cap="none" spc="0" baseline="0">
                      <a:solidFill>
                        <a:schemeClr val="accent6"/>
                      </a:solidFill>
                      <a:uFillTx/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6pPr>
                  <a:lvl7pPr marL="3047435" marR="0" indent="-304745" algn="l" defTabSz="914231" rtl="0" latinLnBrk="0">
                    <a:lnSpc>
                      <a:spcPct val="90000"/>
                    </a:lnSpc>
                    <a:spcBef>
                      <a:spcPts val="1800"/>
                    </a:spcBef>
                    <a:spcAft>
                      <a:spcPts val="0"/>
                    </a:spcAft>
                    <a:buClrTx/>
                    <a:buSzPct val="100000"/>
                    <a:buFont typeface="Arial"/>
                    <a:buChar char="•"/>
                    <a:tabLst/>
                    <a:defRPr sz="2400" b="0" i="0" u="none" strike="noStrike" cap="none" spc="0" baseline="0">
                      <a:solidFill>
                        <a:schemeClr val="accent6"/>
                      </a:solidFill>
                      <a:uFillTx/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7pPr>
                  <a:lvl8pPr marL="3504553" marR="0" indent="-304745" algn="l" defTabSz="914231" rtl="0" latinLnBrk="0">
                    <a:lnSpc>
                      <a:spcPct val="90000"/>
                    </a:lnSpc>
                    <a:spcBef>
                      <a:spcPts val="1800"/>
                    </a:spcBef>
                    <a:spcAft>
                      <a:spcPts val="0"/>
                    </a:spcAft>
                    <a:buClrTx/>
                    <a:buSzPct val="100000"/>
                    <a:buFont typeface="Arial"/>
                    <a:buChar char="•"/>
                    <a:tabLst/>
                    <a:defRPr sz="2400" b="0" i="0" u="none" strike="noStrike" cap="none" spc="0" baseline="0">
                      <a:solidFill>
                        <a:schemeClr val="accent6"/>
                      </a:solidFill>
                      <a:uFillTx/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8pPr>
                  <a:lvl9pPr marL="3961669" marR="0" indent="-304745" algn="l" defTabSz="914231" rtl="0" latinLnBrk="0">
                    <a:lnSpc>
                      <a:spcPct val="90000"/>
                    </a:lnSpc>
                    <a:spcBef>
                      <a:spcPts val="1800"/>
                    </a:spcBef>
                    <a:spcAft>
                      <a:spcPts val="0"/>
                    </a:spcAft>
                    <a:buClrTx/>
                    <a:buSzPct val="100000"/>
                    <a:buFont typeface="Arial"/>
                    <a:buChar char="•"/>
                    <a:tabLst/>
                    <a:defRPr sz="2400" b="0" i="0" u="none" strike="noStrike" cap="none" spc="0" baseline="0">
                      <a:solidFill>
                        <a:schemeClr val="accent6"/>
                      </a:solidFill>
                      <a:uFillTx/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900" b="1" kern="0"/>
                    <a:t>None</a:t>
                  </a:r>
                  <a:endParaRPr lang="en-US" sz="900" kern="0"/>
                </a:p>
              </p:txBody>
            </p:sp>
          </p:grpSp>
          <p:graphicFrame>
            <p:nvGraphicFramePr>
              <p:cNvPr id="126" name="Chart 125">
                <a:extLst>
                  <a:ext uri="{FF2B5EF4-FFF2-40B4-BE49-F238E27FC236}">
                    <a16:creationId xmlns:a16="http://schemas.microsoft.com/office/drawing/2014/main" id="{F32B654E-6048-42FF-A02B-B560DFE4D03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40445560"/>
                  </p:ext>
                </p:extLst>
              </p:nvPr>
            </p:nvGraphicFramePr>
            <p:xfrm>
              <a:off x="3878749" y="3300150"/>
              <a:ext cx="2087574" cy="181422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27" name="Text Placeholder 1">
                <a:extLst>
                  <a:ext uri="{FF2B5EF4-FFF2-40B4-BE49-F238E27FC236}">
                    <a16:creationId xmlns:a16="http://schemas.microsoft.com/office/drawing/2014/main" id="{84C528FF-0F6C-475E-B3D8-00A34F5519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85785" y="3336898"/>
                <a:ext cx="792640" cy="38157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>
                <a:lvl1pPr marL="228558" marR="0" indent="-228558" algn="l" defTabSz="914231" rtl="0" latinLnBrk="0">
                  <a:lnSpc>
                    <a:spcPts val="2600"/>
                  </a:lnSpc>
                  <a:spcBef>
                    <a:spcPts val="14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1800" b="0" i="0" u="none" strike="noStrike" cap="none" spc="0" baseline="0">
                    <a:solidFill>
                      <a:schemeClr val="tx1"/>
                    </a:solidFill>
                    <a:uFillTx/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  <a:lvl2pPr marL="731385" marR="0" indent="-274270" algn="l" defTabSz="914231" rtl="0" latinLnBrk="0">
                  <a:lnSpc>
                    <a:spcPts val="2600"/>
                  </a:lnSpc>
                  <a:spcBef>
                    <a:spcPts val="14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–"/>
                  <a:tabLst/>
                  <a:defRPr sz="1800" b="0" i="0" u="none" strike="noStrike" cap="none" spc="0" baseline="0">
                    <a:solidFill>
                      <a:schemeClr val="tx1"/>
                    </a:solidFill>
                    <a:uFillTx/>
                    <a:latin typeface="Century Gothic"/>
                    <a:ea typeface="Century Gothic"/>
                    <a:cs typeface="Century Gothic"/>
                    <a:sym typeface="Century Gothic"/>
                  </a:defRPr>
                </a:lvl2pPr>
                <a:lvl3pPr marL="1257067" marR="0" indent="-342838" algn="l" defTabSz="914231" rtl="0" latinLnBrk="0">
                  <a:lnSpc>
                    <a:spcPts val="2600"/>
                  </a:lnSpc>
                  <a:spcBef>
                    <a:spcPts val="14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1800" b="0" i="0" u="none" strike="noStrike" cap="none" spc="0" baseline="0">
                    <a:solidFill>
                      <a:schemeClr val="tx1"/>
                    </a:solidFill>
                    <a:uFillTx/>
                    <a:latin typeface="Century Gothic"/>
                    <a:ea typeface="Century Gothic"/>
                    <a:cs typeface="Century Gothic"/>
                    <a:sym typeface="Century Gothic"/>
                  </a:defRPr>
                </a:lvl3pPr>
                <a:lvl4pPr marL="1737039" marR="0" indent="-365694" algn="l" defTabSz="914231" rtl="0" latinLnBrk="0">
                  <a:lnSpc>
                    <a:spcPts val="2600"/>
                  </a:lnSpc>
                  <a:spcBef>
                    <a:spcPts val="14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–"/>
                  <a:tabLst/>
                  <a:defRPr sz="1800" b="0" i="0" u="none" strike="noStrike" cap="none" spc="0" baseline="0">
                    <a:solidFill>
                      <a:schemeClr val="tx1"/>
                    </a:solidFill>
                    <a:uFillTx/>
                    <a:latin typeface="Century Gothic"/>
                    <a:ea typeface="Century Gothic"/>
                    <a:cs typeface="Century Gothic"/>
                    <a:sym typeface="Century Gothic"/>
                  </a:defRPr>
                </a:lvl4pPr>
                <a:lvl5pPr marL="2250416" marR="0" indent="-421954" algn="l" defTabSz="914231" rtl="0" latinLnBrk="0">
                  <a:lnSpc>
                    <a:spcPts val="2600"/>
                  </a:lnSpc>
                  <a:spcBef>
                    <a:spcPts val="14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1800" b="0" i="0" u="none" strike="noStrike" cap="none" spc="0" baseline="0">
                    <a:solidFill>
                      <a:schemeClr val="tx1"/>
                    </a:solidFill>
                    <a:uFillTx/>
                    <a:latin typeface="Century Gothic"/>
                    <a:ea typeface="Century Gothic"/>
                    <a:cs typeface="Century Gothic"/>
                    <a:sym typeface="Century Gothic"/>
                  </a:defRPr>
                </a:lvl5pPr>
                <a:lvl6pPr marL="2590321" marR="0" indent="-304745" algn="l" defTabSz="914231" rtl="0" latinLnBrk="0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400" b="0" i="0" u="none" strike="noStrike" cap="none" spc="0" baseline="0">
                    <a:solidFill>
                      <a:schemeClr val="accent6"/>
                    </a:solidFill>
                    <a:uFillTx/>
                    <a:latin typeface="Century Gothic"/>
                    <a:ea typeface="Century Gothic"/>
                    <a:cs typeface="Century Gothic"/>
                    <a:sym typeface="Century Gothic"/>
                  </a:defRPr>
                </a:lvl6pPr>
                <a:lvl7pPr marL="3047435" marR="0" indent="-304745" algn="l" defTabSz="914231" rtl="0" latinLnBrk="0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400" b="0" i="0" u="none" strike="noStrike" cap="none" spc="0" baseline="0">
                    <a:solidFill>
                      <a:schemeClr val="accent6"/>
                    </a:solidFill>
                    <a:uFillTx/>
                    <a:latin typeface="Century Gothic"/>
                    <a:ea typeface="Century Gothic"/>
                    <a:cs typeface="Century Gothic"/>
                    <a:sym typeface="Century Gothic"/>
                  </a:defRPr>
                </a:lvl7pPr>
                <a:lvl8pPr marL="3504553" marR="0" indent="-304745" algn="l" defTabSz="914231" rtl="0" latinLnBrk="0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400" b="0" i="0" u="none" strike="noStrike" cap="none" spc="0" baseline="0">
                    <a:solidFill>
                      <a:schemeClr val="accent6"/>
                    </a:solidFill>
                    <a:uFillTx/>
                    <a:latin typeface="Century Gothic"/>
                    <a:ea typeface="Century Gothic"/>
                    <a:cs typeface="Century Gothic"/>
                    <a:sym typeface="Century Gothic"/>
                  </a:defRPr>
                </a:lvl8pPr>
                <a:lvl9pPr marL="3961669" marR="0" indent="-304745" algn="l" defTabSz="914231" rtl="0" latinLnBrk="0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400" b="0" i="0" u="none" strike="noStrike" cap="none" spc="0" baseline="0">
                    <a:solidFill>
                      <a:schemeClr val="accent6"/>
                    </a:solidFill>
                    <a:uFillTx/>
                    <a:latin typeface="Century Gothic"/>
                    <a:ea typeface="Century Gothic"/>
                    <a:cs typeface="Century Gothic"/>
                    <a:sym typeface="Century Gothic"/>
                  </a:defRPr>
                </a:lvl9pPr>
              </a:lstStyle>
              <a:p>
                <a:pPr marL="0" indent="0" algn="ctr">
                  <a:spcBef>
                    <a:spcPts val="0"/>
                  </a:spcBef>
                  <a:buFont typeface="Arial"/>
                  <a:buNone/>
                </a:pPr>
                <a:r>
                  <a:rPr lang="en-IE" sz="1400" b="1" kern="0">
                    <a:solidFill>
                      <a:schemeClr val="accent4"/>
                    </a:solidFill>
                    <a:latin typeface="Century Gothic" panose="020B0502020202020204" pitchFamily="34" charset="0"/>
                  </a:rPr>
                  <a:t>0.6%</a:t>
                </a:r>
              </a:p>
            </p:txBody>
          </p:sp>
          <p:sp>
            <p:nvSpPr>
              <p:cNvPr id="128" name="object 4">
                <a:extLst>
                  <a:ext uri="{FF2B5EF4-FFF2-40B4-BE49-F238E27FC236}">
                    <a16:creationId xmlns:a16="http://schemas.microsoft.com/office/drawing/2014/main" id="{AF303E22-B78B-47FB-A221-F606CA7AA6EF}"/>
                  </a:ext>
                </a:extLst>
              </p:cNvPr>
              <p:cNvSpPr txBox="1"/>
              <p:nvPr/>
            </p:nvSpPr>
            <p:spPr>
              <a:xfrm>
                <a:off x="4391970" y="5055932"/>
                <a:ext cx="1075669" cy="285335"/>
              </a:xfrm>
              <a:prstGeom prst="rect">
                <a:avLst/>
              </a:prstGeom>
            </p:spPr>
            <p:txBody>
              <a:bodyPr vert="horz" wrap="square" lIns="0" tIns="15875" rIns="0" bIns="0" rtlCol="0">
                <a:spAutoFit/>
              </a:bodyPr>
              <a:lstStyle/>
              <a:p>
                <a:pPr marL="12700" algn="ctr">
                  <a:lnSpc>
                    <a:spcPts val="980"/>
                  </a:lnSpc>
                  <a:spcBef>
                    <a:spcPts val="125"/>
                  </a:spcBef>
                </a:pPr>
                <a:r>
                  <a:rPr lang="en-US" sz="900" b="1" spc="35">
                    <a:latin typeface="Century Gothic" panose="020B0502020202020204" pitchFamily="34" charset="0"/>
                    <a:cs typeface="Arial Narrow"/>
                  </a:rPr>
                  <a:t>ACURATE </a:t>
                </a:r>
              </a:p>
              <a:p>
                <a:pPr marL="12700" algn="ctr">
                  <a:lnSpc>
                    <a:spcPts val="980"/>
                  </a:lnSpc>
                  <a:spcBef>
                    <a:spcPts val="125"/>
                  </a:spcBef>
                </a:pPr>
                <a:r>
                  <a:rPr lang="en-US" sz="900" b="1" i="1" spc="35">
                    <a:latin typeface="Century Gothic" panose="020B0502020202020204" pitchFamily="34" charset="0"/>
                    <a:cs typeface="Arial Narrow"/>
                  </a:rPr>
                  <a:t>neo2</a:t>
                </a:r>
              </a:p>
            </p:txBody>
          </p:sp>
          <p:sp>
            <p:nvSpPr>
              <p:cNvPr id="129" name="object 4">
                <a:extLst>
                  <a:ext uri="{FF2B5EF4-FFF2-40B4-BE49-F238E27FC236}">
                    <a16:creationId xmlns:a16="http://schemas.microsoft.com/office/drawing/2014/main" id="{E851A381-5B27-40E5-98CE-92C7EE6CDFED}"/>
                  </a:ext>
                </a:extLst>
              </p:cNvPr>
              <p:cNvSpPr txBox="1"/>
              <p:nvPr/>
            </p:nvSpPr>
            <p:spPr>
              <a:xfrm>
                <a:off x="5310286" y="5055932"/>
                <a:ext cx="1075669" cy="285335"/>
              </a:xfrm>
              <a:prstGeom prst="rect">
                <a:avLst/>
              </a:prstGeom>
            </p:spPr>
            <p:txBody>
              <a:bodyPr vert="horz" wrap="square" lIns="0" tIns="15875" rIns="0" bIns="0" rtlCol="0">
                <a:spAutoFit/>
              </a:bodyPr>
              <a:lstStyle/>
              <a:p>
                <a:pPr marL="12700" algn="ctr">
                  <a:lnSpc>
                    <a:spcPts val="980"/>
                  </a:lnSpc>
                  <a:spcBef>
                    <a:spcPts val="125"/>
                  </a:spcBef>
                </a:pPr>
                <a:r>
                  <a:rPr lang="en-US" sz="900" b="1" spc="35">
                    <a:latin typeface="Century Gothic" panose="020B0502020202020204" pitchFamily="34" charset="0"/>
                    <a:cs typeface="Arial Narrow"/>
                  </a:rPr>
                  <a:t>SAPIEN 3 </a:t>
                </a:r>
              </a:p>
              <a:p>
                <a:pPr marL="12700" algn="ctr">
                  <a:lnSpc>
                    <a:spcPts val="980"/>
                  </a:lnSpc>
                  <a:spcBef>
                    <a:spcPts val="125"/>
                  </a:spcBef>
                </a:pPr>
                <a:r>
                  <a:rPr lang="en-US" sz="900" b="1" spc="35">
                    <a:latin typeface="Century Gothic" panose="020B0502020202020204" pitchFamily="34" charset="0"/>
                    <a:cs typeface="Arial Narrow"/>
                  </a:rPr>
                  <a:t>Ultra</a:t>
                </a:r>
                <a:endParaRPr sz="900">
                  <a:latin typeface="Century Gothic" panose="020B0502020202020204" pitchFamily="34" charset="0"/>
                  <a:cs typeface="Arial Narrow"/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1DB0A765-41F6-4598-B4D0-5BC3B33636F2}"/>
                  </a:ext>
                </a:extLst>
              </p:cNvPr>
              <p:cNvSpPr txBox="1"/>
              <p:nvPr/>
            </p:nvSpPr>
            <p:spPr>
              <a:xfrm>
                <a:off x="4543668" y="3051933"/>
                <a:ext cx="167347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1" u="none" strike="noStrike" kern="1200" cap="none" spc="0" normalizeH="0" baseline="0" noProof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Calibri"/>
                  </a:rPr>
                  <a:t>P = 0.686</a:t>
                </a:r>
              </a:p>
            </p:txBody>
          </p:sp>
        </p:grpSp>
        <p:sp>
          <p:nvSpPr>
            <p:cNvPr id="131" name="Text Placeholder 1">
              <a:extLst>
                <a:ext uri="{FF2B5EF4-FFF2-40B4-BE49-F238E27FC236}">
                  <a16:creationId xmlns:a16="http://schemas.microsoft.com/office/drawing/2014/main" id="{A7F19232-0040-41AD-BB68-1D84A797662B}"/>
                </a:ext>
              </a:extLst>
            </p:cNvPr>
            <p:cNvSpPr txBox="1">
              <a:spLocks/>
            </p:cNvSpPr>
            <p:nvPr/>
          </p:nvSpPr>
          <p:spPr>
            <a:xfrm>
              <a:off x="5451801" y="3336898"/>
              <a:ext cx="792640" cy="3815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 marL="228558" marR="0" indent="-228558" algn="l" defTabSz="914231" rtl="0" latinLnBrk="0">
                <a:lnSpc>
                  <a:spcPts val="2600"/>
                </a:lnSpc>
                <a:spcBef>
                  <a:spcPts val="14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1800" b="0" i="0" u="none" strike="noStrike" cap="none" spc="0" baseline="0">
                  <a:solidFill>
                    <a:schemeClr val="tx1"/>
                  </a:solidFill>
                  <a:uFillTx/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  <a:lvl2pPr marL="731385" marR="0" indent="-274270" algn="l" defTabSz="914231" rtl="0" latinLnBrk="0">
                <a:lnSpc>
                  <a:spcPts val="2600"/>
                </a:lnSpc>
                <a:spcBef>
                  <a:spcPts val="1400"/>
                </a:spcBef>
                <a:spcAft>
                  <a:spcPts val="0"/>
                </a:spcAft>
                <a:buClrTx/>
                <a:buSzPct val="100000"/>
                <a:buFont typeface="Arial"/>
                <a:buChar char="–"/>
                <a:tabLst/>
                <a:defRPr sz="1800" b="0" i="0" u="none" strike="noStrike" cap="none" spc="0" baseline="0">
                  <a:solidFill>
                    <a:schemeClr val="tx1"/>
                  </a:solidFill>
                  <a:uFillTx/>
                  <a:latin typeface="Century Gothic"/>
                  <a:ea typeface="Century Gothic"/>
                  <a:cs typeface="Century Gothic"/>
                  <a:sym typeface="Century Gothic"/>
                </a:defRPr>
              </a:lvl2pPr>
              <a:lvl3pPr marL="1257067" marR="0" indent="-342838" algn="l" defTabSz="914231" rtl="0" latinLnBrk="0">
                <a:lnSpc>
                  <a:spcPts val="2600"/>
                </a:lnSpc>
                <a:spcBef>
                  <a:spcPts val="14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1800" b="0" i="0" u="none" strike="noStrike" cap="none" spc="0" baseline="0">
                  <a:solidFill>
                    <a:schemeClr val="tx1"/>
                  </a:solidFill>
                  <a:uFillTx/>
                  <a:latin typeface="Century Gothic"/>
                  <a:ea typeface="Century Gothic"/>
                  <a:cs typeface="Century Gothic"/>
                  <a:sym typeface="Century Gothic"/>
                </a:defRPr>
              </a:lvl3pPr>
              <a:lvl4pPr marL="1737039" marR="0" indent="-365694" algn="l" defTabSz="914231" rtl="0" latinLnBrk="0">
                <a:lnSpc>
                  <a:spcPts val="2600"/>
                </a:lnSpc>
                <a:spcBef>
                  <a:spcPts val="1400"/>
                </a:spcBef>
                <a:spcAft>
                  <a:spcPts val="0"/>
                </a:spcAft>
                <a:buClrTx/>
                <a:buSzPct val="100000"/>
                <a:buFont typeface="Arial"/>
                <a:buChar char="–"/>
                <a:tabLst/>
                <a:defRPr sz="1800" b="0" i="0" u="none" strike="noStrike" cap="none" spc="0" baseline="0">
                  <a:solidFill>
                    <a:schemeClr val="tx1"/>
                  </a:solidFill>
                  <a:uFillTx/>
                  <a:latin typeface="Century Gothic"/>
                  <a:ea typeface="Century Gothic"/>
                  <a:cs typeface="Century Gothic"/>
                  <a:sym typeface="Century Gothic"/>
                </a:defRPr>
              </a:lvl4pPr>
              <a:lvl5pPr marL="2250416" marR="0" indent="-421954" algn="l" defTabSz="914231" rtl="0" latinLnBrk="0">
                <a:lnSpc>
                  <a:spcPts val="2600"/>
                </a:lnSpc>
                <a:spcBef>
                  <a:spcPts val="14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1800" b="0" i="0" u="none" strike="noStrike" cap="none" spc="0" baseline="0">
                  <a:solidFill>
                    <a:schemeClr val="tx1"/>
                  </a:solidFill>
                  <a:uFillTx/>
                  <a:latin typeface="Century Gothic"/>
                  <a:ea typeface="Century Gothic"/>
                  <a:cs typeface="Century Gothic"/>
                  <a:sym typeface="Century Gothic"/>
                </a:defRPr>
              </a:lvl5pPr>
              <a:lvl6pPr marL="2590321" marR="0" indent="-304745" algn="l" defTabSz="914231" rtl="0" latinLnBrk="0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2400" b="0" i="0" u="none" strike="noStrike" cap="none" spc="0" baseline="0">
                  <a:solidFill>
                    <a:schemeClr val="accent6"/>
                  </a:solidFill>
                  <a:uFillTx/>
                  <a:latin typeface="Century Gothic"/>
                  <a:ea typeface="Century Gothic"/>
                  <a:cs typeface="Century Gothic"/>
                  <a:sym typeface="Century Gothic"/>
                </a:defRPr>
              </a:lvl6pPr>
              <a:lvl7pPr marL="3047435" marR="0" indent="-304745" algn="l" defTabSz="914231" rtl="0" latinLnBrk="0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2400" b="0" i="0" u="none" strike="noStrike" cap="none" spc="0" baseline="0">
                  <a:solidFill>
                    <a:schemeClr val="accent6"/>
                  </a:solidFill>
                  <a:uFillTx/>
                  <a:latin typeface="Century Gothic"/>
                  <a:ea typeface="Century Gothic"/>
                  <a:cs typeface="Century Gothic"/>
                  <a:sym typeface="Century Gothic"/>
                </a:defRPr>
              </a:lvl7pPr>
              <a:lvl8pPr marL="3504553" marR="0" indent="-304745" algn="l" defTabSz="914231" rtl="0" latinLnBrk="0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2400" b="0" i="0" u="none" strike="noStrike" cap="none" spc="0" baseline="0">
                  <a:solidFill>
                    <a:schemeClr val="accent6"/>
                  </a:solidFill>
                  <a:uFillTx/>
                  <a:latin typeface="Century Gothic"/>
                  <a:ea typeface="Century Gothic"/>
                  <a:cs typeface="Century Gothic"/>
                  <a:sym typeface="Century Gothic"/>
                </a:defRPr>
              </a:lvl8pPr>
              <a:lvl9pPr marL="3961669" marR="0" indent="-304745" algn="l" defTabSz="914231" rtl="0" latinLnBrk="0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2400" b="0" i="0" u="none" strike="noStrike" cap="none" spc="0" baseline="0">
                  <a:solidFill>
                    <a:schemeClr val="accent6"/>
                  </a:solidFill>
                  <a:uFillTx/>
                  <a:latin typeface="Century Gothic"/>
                  <a:ea typeface="Century Gothic"/>
                  <a:cs typeface="Century Gothic"/>
                  <a:sym typeface="Century Gothic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Arial"/>
                <a:buNone/>
              </a:pPr>
              <a:r>
                <a:rPr lang="en-IE" sz="1400" b="1" kern="0">
                  <a:solidFill>
                    <a:schemeClr val="accent4"/>
                  </a:solidFill>
                  <a:latin typeface="Century Gothic" panose="020B0502020202020204" pitchFamily="34" charset="0"/>
                </a:rPr>
                <a:t>1.1%</a:t>
              </a: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A532507F-2DDF-4209-BFD0-288CD50CF024}"/>
              </a:ext>
            </a:extLst>
          </p:cNvPr>
          <p:cNvSpPr txBox="1">
            <a:spLocks/>
          </p:cNvSpPr>
          <p:nvPr/>
        </p:nvSpPr>
        <p:spPr>
          <a:xfrm>
            <a:off x="1121884" y="160774"/>
            <a:ext cx="9948232" cy="773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3500">
                <a:solidFill>
                  <a:schemeClr val="accent2"/>
                </a:solidFill>
                <a:latin typeface="Century Gothic"/>
              </a:rPr>
              <a:t>Essential Matched Cohort Outcomes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3600">
                <a:solidFill>
                  <a:schemeClr val="accent6"/>
                </a:solidFill>
                <a:latin typeface="Century Gothic"/>
                <a:sym typeface="Century Gothic"/>
              </a:rPr>
              <a:t>ACURATE </a:t>
            </a:r>
            <a:r>
              <a:rPr lang="en-IE" sz="3600" i="1">
                <a:solidFill>
                  <a:schemeClr val="accent6"/>
                </a:solidFill>
                <a:latin typeface="Century Gothic"/>
                <a:sym typeface="Century Gothic"/>
              </a:rPr>
              <a:t>neo2</a:t>
            </a:r>
            <a:r>
              <a:rPr lang="en-IE" sz="3600">
                <a:solidFill>
                  <a:schemeClr val="accent6"/>
                </a:solidFill>
                <a:latin typeface="Century Gothic"/>
                <a:sym typeface="Century Gothic"/>
              </a:rPr>
              <a:t> &amp; SAPIEN 3 Ultra</a:t>
            </a:r>
            <a:r>
              <a:rPr lang="en-IE" sz="3500">
                <a:solidFill>
                  <a:schemeClr val="accent2"/>
                </a:solidFill>
                <a:highlight>
                  <a:srgbClr val="FFFF00"/>
                </a:highlight>
                <a:latin typeface="Century Gothic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A3C3E2-D64B-4536-918B-5451607435DA}"/>
              </a:ext>
            </a:extLst>
          </p:cNvPr>
          <p:cNvSpPr txBox="1"/>
          <p:nvPr/>
        </p:nvSpPr>
        <p:spPr>
          <a:xfrm>
            <a:off x="0" y="6342650"/>
            <a:ext cx="117252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CAUTION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: In Europe, ACURATE neo and neo2 Aortic Valve Systems are CE-marked. In the USA, ACURATE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neo2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is an investigational device and restricted under federal law to investigational use only. Not available for sale.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842A08-CAC0-4011-8121-DEC70B4F2662}"/>
              </a:ext>
            </a:extLst>
          </p:cNvPr>
          <p:cNvSpPr txBox="1"/>
          <p:nvPr/>
        </p:nvSpPr>
        <p:spPr>
          <a:xfrm>
            <a:off x="334118" y="1237514"/>
            <a:ext cx="3713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003C71"/>
                </a:solidFill>
                <a:latin typeface="Century Gothic" panose="020B0502020202020204" pitchFamily="34" charset="0"/>
              </a:rPr>
              <a:t>Similar and low Rates of PVL</a:t>
            </a:r>
            <a:endParaRPr lang="en-US" sz="2000">
              <a:solidFill>
                <a:srgbClr val="003C7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35556B-C770-46BF-BBCB-ED51FB8ECE64}"/>
              </a:ext>
            </a:extLst>
          </p:cNvPr>
          <p:cNvSpPr txBox="1"/>
          <p:nvPr/>
        </p:nvSpPr>
        <p:spPr>
          <a:xfrm>
            <a:off x="4707988" y="1232840"/>
            <a:ext cx="29615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003C71"/>
                </a:solidFill>
                <a:latin typeface="Century Gothic" panose="020B0502020202020204" pitchFamily="34" charset="0"/>
              </a:rPr>
              <a:t>Lower Mean Gradients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28DDD4-03EF-49EF-A4F1-57863E5433BD}"/>
              </a:ext>
            </a:extLst>
          </p:cNvPr>
          <p:cNvSpPr txBox="1"/>
          <p:nvPr/>
        </p:nvSpPr>
        <p:spPr>
          <a:xfrm>
            <a:off x="8330370" y="1214240"/>
            <a:ext cx="35275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003C71"/>
                </a:solidFill>
                <a:latin typeface="Century Gothic" panose="020B0502020202020204" pitchFamily="34" charset="0"/>
              </a:rPr>
              <a:t>Lower Severe Prothesis-Patient Mismatch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1C0638-1E8F-49F8-BA70-C69EC4353D23}"/>
              </a:ext>
            </a:extLst>
          </p:cNvPr>
          <p:cNvSpPr/>
          <p:nvPr/>
        </p:nvSpPr>
        <p:spPr>
          <a:xfrm>
            <a:off x="-576197" y="4804484"/>
            <a:ext cx="13503057" cy="147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6" name="Table 11">
            <a:extLst>
              <a:ext uri="{FF2B5EF4-FFF2-40B4-BE49-F238E27FC236}">
                <a16:creationId xmlns:a16="http://schemas.microsoft.com/office/drawing/2014/main" id="{2767623E-4671-418F-84E8-CD958AACB064}"/>
              </a:ext>
            </a:extLst>
          </p:cNvPr>
          <p:cNvGraphicFramePr>
            <a:graphicFrameLocks noGrp="1"/>
          </p:cNvGraphicFramePr>
          <p:nvPr/>
        </p:nvGraphicFramePr>
        <p:xfrm>
          <a:off x="4175" y="4775424"/>
          <a:ext cx="12192000" cy="1427480"/>
        </p:xfrm>
        <a:graphic>
          <a:graphicData uri="http://schemas.openxmlformats.org/drawingml/2006/table">
            <a:tbl>
              <a:tblPr firstRow="1" bandRow="1"/>
              <a:tblGrid>
                <a:gridCol w="4064000">
                  <a:extLst>
                    <a:ext uri="{9D8B030D-6E8A-4147-A177-3AD203B41FA5}">
                      <a16:colId xmlns:a16="http://schemas.microsoft.com/office/drawing/2014/main" val="240142825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40475303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13925343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marR="0" indent="0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1pPr>
                      <a:lvl2pPr marL="0" marR="0" indent="457126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2pPr>
                      <a:lvl3pPr marL="0" marR="0" indent="914253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3pPr>
                      <a:lvl4pPr marL="0" marR="0" indent="1371379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4pPr>
                      <a:lvl5pPr marL="0" marR="0" indent="1828507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5pPr>
                      <a:lvl6pPr marL="0" marR="0" indent="2285634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6pPr>
                      <a:lvl7pPr marL="0" marR="0" indent="2742759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7pPr>
                      <a:lvl8pPr marL="0" marR="0" indent="3199888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8pPr>
                      <a:lvl9pPr marL="0" marR="0" indent="3657015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9pPr>
                    </a:lstStyle>
                    <a:p>
                      <a:endParaRPr lang="en-IE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1pPr>
                      <a:lvl2pPr marL="0" marR="0" indent="457126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2pPr>
                      <a:lvl3pPr marL="0" marR="0" indent="914253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3pPr>
                      <a:lvl4pPr marL="0" marR="0" indent="1371379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4pPr>
                      <a:lvl5pPr marL="0" marR="0" indent="1828507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5pPr>
                      <a:lvl6pPr marL="0" marR="0" indent="2285634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6pPr>
                      <a:lvl7pPr marL="0" marR="0" indent="2742759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7pPr>
                      <a:lvl8pPr marL="0" marR="0" indent="3199888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8pPr>
                      <a:lvl9pPr marL="0" marR="0" indent="3657015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9pPr>
                    </a:lstStyle>
                    <a:p>
                      <a:endParaRPr lang="en-IE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1pPr>
                      <a:lvl2pPr marL="0" marR="0" indent="457126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2pPr>
                      <a:lvl3pPr marL="0" marR="0" indent="914253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3pPr>
                      <a:lvl4pPr marL="0" marR="0" indent="1371379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4pPr>
                      <a:lvl5pPr marL="0" marR="0" indent="1828507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5pPr>
                      <a:lvl6pPr marL="0" marR="0" indent="2285634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6pPr>
                      <a:lvl7pPr marL="0" marR="0" indent="2742759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7pPr>
                      <a:lvl8pPr marL="0" marR="0" indent="3199888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8pPr>
                      <a:lvl9pPr marL="0" marR="0" indent="3657015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9pPr>
                    </a:lstStyle>
                    <a:p>
                      <a:endParaRPr lang="en-IE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269395"/>
                  </a:ext>
                </a:extLst>
              </a:tr>
              <a:tr h="0">
                <a:tc>
                  <a:txBody>
                    <a:bodyPr/>
                    <a:lstStyle>
                      <a:lvl1pPr marL="0" marR="0" indent="0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1pPr>
                      <a:lvl2pPr marL="0" marR="0" indent="457126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2pPr>
                      <a:lvl3pPr marL="0" marR="0" indent="914253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3pPr>
                      <a:lvl4pPr marL="0" marR="0" indent="1371379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4pPr>
                      <a:lvl5pPr marL="0" marR="0" indent="1828507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5pPr>
                      <a:lvl6pPr marL="0" marR="0" indent="2285634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6pPr>
                      <a:lvl7pPr marL="0" marR="0" indent="2742759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7pPr>
                      <a:lvl8pPr marL="0" marR="0" indent="3199888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8pPr>
                      <a:lvl9pPr marL="0" marR="0" indent="3657015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lt"/>
                          <a:cs typeface="+mn-lt"/>
                        </a:rPr>
                        <a:t>0.6</a:t>
                      </a:r>
                      <a:r>
                        <a:rPr lang="en-US" sz="2800" b="1" baseline="3000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lt"/>
                          <a:cs typeface="+mn-lt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lt"/>
                          <a:cs typeface="+mn-lt"/>
                        </a:rPr>
                        <a:t>Moderate to Severe PVL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lt"/>
                          <a:cs typeface="+mn-lt"/>
                        </a:rPr>
                        <a:t>vs. 1.1% with SAPIEN 3 Ultra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spc="0" baseline="0">
                          <a:solidFill>
                            <a:schemeClr val="tx1">
                              <a:lumMod val="50000"/>
                            </a:schemeClr>
                          </a:solidFill>
                          <a:uFillTx/>
                          <a:latin typeface="Century Gothic" panose="020B0502020202020204" pitchFamily="34" charset="0"/>
                          <a:ea typeface="+mn-lt"/>
                          <a:cs typeface="+mn-lt"/>
                          <a:sym typeface="Century Gothic"/>
                        </a:rPr>
                        <a:t>p=0.723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1pPr>
                      <a:lvl2pPr marL="0" marR="0" indent="457126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2pPr>
                      <a:lvl3pPr marL="0" marR="0" indent="914253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3pPr>
                      <a:lvl4pPr marL="0" marR="0" indent="1371379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4pPr>
                      <a:lvl5pPr marL="0" marR="0" indent="1828507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5pPr>
                      <a:lvl6pPr marL="0" marR="0" indent="2285634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6pPr>
                      <a:lvl7pPr marL="0" marR="0" indent="2742759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7pPr>
                      <a:lvl8pPr marL="0" marR="0" indent="3199888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8pPr>
                      <a:lvl9pPr marL="0" marR="0" indent="3657015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cap="none" spc="0" baseline="0">
                          <a:solidFill>
                            <a:schemeClr val="accent6"/>
                          </a:solidFill>
                          <a:uFillTx/>
                          <a:latin typeface="Century Gothic" panose="020B0502020202020204" pitchFamily="34" charset="0"/>
                          <a:ea typeface="+mn-lt"/>
                          <a:cs typeface="+mn-lt"/>
                          <a:sym typeface="Century Gothic"/>
                        </a:rPr>
                        <a:t>2.4%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cap="none" spc="0" baseline="0">
                          <a:solidFill>
                            <a:schemeClr val="accent6"/>
                          </a:solidFill>
                          <a:uFillTx/>
                          <a:latin typeface="Century Gothic" panose="020B0502020202020204" pitchFamily="34" charset="0"/>
                          <a:ea typeface="+mn-lt"/>
                          <a:cs typeface="+mn-lt"/>
                          <a:sym typeface="Century Gothic"/>
                        </a:rPr>
                        <a:t>Elevated Gradients*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cap="none" spc="0" baseline="0">
                          <a:solidFill>
                            <a:schemeClr val="tx1">
                              <a:lumMod val="50000"/>
                            </a:schemeClr>
                          </a:solidFill>
                          <a:uFillTx/>
                          <a:latin typeface="Century Gothic" panose="020B0502020202020204" pitchFamily="34" charset="0"/>
                          <a:ea typeface="+mn-lt"/>
                          <a:cs typeface="+mn-lt"/>
                          <a:sym typeface="Century Gothic"/>
                        </a:rPr>
                        <a:t>vs. 7.7% with SAPIEN 3 Ultra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spc="0" baseline="0">
                          <a:solidFill>
                            <a:schemeClr val="tx1">
                              <a:lumMod val="50000"/>
                            </a:schemeClr>
                          </a:solidFill>
                          <a:uFillTx/>
                          <a:latin typeface="Century Gothic" panose="020B0502020202020204" pitchFamily="34" charset="0"/>
                          <a:ea typeface="+mn-lt"/>
                          <a:cs typeface="+mn-lt"/>
                          <a:sym typeface="Century Gothic"/>
                        </a:rPr>
                        <a:t>p &lt; 0.001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1pPr>
                      <a:lvl2pPr marL="0" marR="0" indent="457126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2pPr>
                      <a:lvl3pPr marL="0" marR="0" indent="914253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3pPr>
                      <a:lvl4pPr marL="0" marR="0" indent="1371379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4pPr>
                      <a:lvl5pPr marL="0" marR="0" indent="1828507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5pPr>
                      <a:lvl6pPr marL="0" marR="0" indent="2285634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6pPr>
                      <a:lvl7pPr marL="0" marR="0" indent="2742759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7pPr>
                      <a:lvl8pPr marL="0" marR="0" indent="3199888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8pPr>
                      <a:lvl9pPr marL="0" marR="0" indent="3657015" algn="r" defTabSz="914253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cap="none" spc="0" baseline="0">
                          <a:solidFill>
                            <a:schemeClr val="accent6"/>
                          </a:solidFill>
                          <a:uFillTx/>
                          <a:latin typeface="Century Gothic" panose="020B0502020202020204" pitchFamily="34" charset="0"/>
                          <a:ea typeface="+mn-lt"/>
                          <a:cs typeface="+mn-lt"/>
                          <a:sym typeface="Century Gothic"/>
                        </a:rPr>
                        <a:t>91.9%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cap="none" spc="0" baseline="0">
                          <a:solidFill>
                            <a:schemeClr val="accent6"/>
                          </a:solidFill>
                          <a:uFillTx/>
                          <a:latin typeface="Century Gothic" panose="020B0502020202020204" pitchFamily="34" charset="0"/>
                          <a:ea typeface="+mn-lt"/>
                          <a:cs typeface="+mn-lt"/>
                          <a:sym typeface="Century Gothic"/>
                        </a:rPr>
                        <a:t>Device success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cap="none" spc="0" baseline="0">
                          <a:solidFill>
                            <a:schemeClr val="tx1">
                              <a:lumMod val="50000"/>
                            </a:schemeClr>
                          </a:solidFill>
                          <a:uFillTx/>
                          <a:latin typeface="Century Gothic" panose="020B0502020202020204" pitchFamily="34" charset="0"/>
                          <a:ea typeface="+mn-lt"/>
                          <a:cs typeface="+mn-lt"/>
                          <a:sym typeface="Century Gothic"/>
                        </a:rPr>
                        <a:t>vs. 85.0% with SAPIEN 3 Ultra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spc="0" baseline="0">
                          <a:solidFill>
                            <a:schemeClr val="tx1">
                              <a:lumMod val="50000"/>
                            </a:schemeClr>
                          </a:solidFill>
                          <a:uFillTx/>
                          <a:latin typeface="Century Gothic" panose="020B0502020202020204" pitchFamily="34" charset="0"/>
                          <a:ea typeface="+mn-lt"/>
                          <a:cs typeface="+mn-lt"/>
                          <a:sym typeface="Century Gothic"/>
                        </a:rPr>
                        <a:t>p = 0.001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244688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72ECFB9-024B-4522-BBFD-65C9E47D2D0A}"/>
              </a:ext>
            </a:extLst>
          </p:cNvPr>
          <p:cNvSpPr txBox="1"/>
          <p:nvPr/>
        </p:nvSpPr>
        <p:spPr>
          <a:xfrm>
            <a:off x="7199789" y="6034265"/>
            <a:ext cx="88776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253" hangingPunct="0"/>
            <a:r>
              <a:rPr kumimoji="0" lang="en-IE" sz="1000" b="0" i="0" u="none" strike="noStrike" cap="none" spc="0" normalizeH="0" baseline="0">
                <a:ln>
                  <a:noFill/>
                </a:ln>
                <a:solidFill>
                  <a:srgbClr val="6A737B"/>
                </a:solidFill>
                <a:effectLst/>
                <a:uFillTx/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*</a:t>
            </a:r>
            <a:r>
              <a:rPr lang="en-US" sz="900" b="1" kern="1200">
                <a:solidFill>
                  <a:schemeClr val="tx1"/>
                </a:solidFill>
                <a:latin typeface="Century Gothic" panose="020B0502020202020204" pitchFamily="34" charset="0"/>
                <a:ea typeface="+mn-lt"/>
                <a:cs typeface="+mn-lt"/>
              </a:rPr>
              <a:t>(≥ 20mmHg)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52782C1-90DD-4AEF-B21C-AFB30E707DC7}"/>
              </a:ext>
            </a:extLst>
          </p:cNvPr>
          <p:cNvSpPr txBox="1"/>
          <p:nvPr/>
        </p:nvSpPr>
        <p:spPr>
          <a:xfrm>
            <a:off x="4364717" y="6640759"/>
            <a:ext cx="7219375" cy="205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Pellegrini C. ACURATE neo2 versus SAPIEN 3 Ultra. EuroIntervention 2022. 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3CD183F-40BB-490E-8D16-51A958804E66}"/>
              </a:ext>
            </a:extLst>
          </p:cNvPr>
          <p:cNvGrpSpPr/>
          <p:nvPr/>
        </p:nvGrpSpPr>
        <p:grpSpPr>
          <a:xfrm>
            <a:off x="8330371" y="1992137"/>
            <a:ext cx="3040969" cy="3067330"/>
            <a:chOff x="8770032" y="3033867"/>
            <a:chExt cx="3040969" cy="306733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7C7F614-9A78-47CF-A325-C7671DCFBF7F}"/>
                </a:ext>
              </a:extLst>
            </p:cNvPr>
            <p:cNvSpPr/>
            <p:nvPr/>
          </p:nvSpPr>
          <p:spPr>
            <a:xfrm rot="16200000">
              <a:off x="8902437" y="3192633"/>
              <a:ext cx="3067330" cy="2749797"/>
            </a:xfrm>
            <a:prstGeom prst="rect">
              <a:avLst/>
            </a:prstGeom>
            <a:gradFill flip="none" rotWithShape="1">
              <a:gsLst>
                <a:gs pos="32000">
                  <a:schemeClr val="bg1">
                    <a:alpha val="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0" scaled="0"/>
              <a:tileRect/>
            </a:gra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2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6A737B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AF0A2A7-4FC0-4314-B2F5-20E01A9D778D}"/>
                </a:ext>
              </a:extLst>
            </p:cNvPr>
            <p:cNvSpPr txBox="1"/>
            <p:nvPr/>
          </p:nvSpPr>
          <p:spPr>
            <a:xfrm>
              <a:off x="10249092" y="3646665"/>
              <a:ext cx="1561907" cy="461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en-IE" sz="1200" b="1">
                  <a:solidFill>
                    <a:schemeClr val="accent4"/>
                  </a:solidFill>
                  <a:latin typeface="Century Gothic" panose="020B0502020202020204" pitchFamily="34" charset="0"/>
                </a:rPr>
                <a:t>ACURATE </a:t>
              </a:r>
              <a:r>
                <a:rPr lang="en-IE" sz="1200" b="1" i="1">
                  <a:solidFill>
                    <a:schemeClr val="accent4"/>
                  </a:solidFill>
                  <a:latin typeface="Century Gothic" panose="020B0502020202020204" pitchFamily="34" charset="0"/>
                </a:rPr>
                <a:t>neo2</a:t>
              </a:r>
            </a:p>
            <a:p>
              <a:r>
                <a:rPr lang="en-IE" sz="1200">
                  <a:latin typeface="Century Gothic" panose="020B0502020202020204" pitchFamily="34" charset="0"/>
                </a:rPr>
                <a:t>2.9% Severe PPM</a:t>
              </a:r>
            </a:p>
          </p:txBody>
        </p:sp>
        <p:graphicFrame>
          <p:nvGraphicFramePr>
            <p:cNvPr id="47" name="Chart 46">
              <a:extLst>
                <a:ext uri="{FF2B5EF4-FFF2-40B4-BE49-F238E27FC236}">
                  <a16:creationId xmlns:a16="http://schemas.microsoft.com/office/drawing/2014/main" id="{ECC35EFA-F7E1-41F1-81CC-5EDD3FE6326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49367377"/>
                </p:ext>
              </p:extLst>
            </p:nvPr>
          </p:nvGraphicFramePr>
          <p:xfrm>
            <a:off x="8770032" y="3234324"/>
            <a:ext cx="1892357" cy="12615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3D56352-33D8-4DAF-9BEE-3D10E1F075CA}"/>
                </a:ext>
              </a:extLst>
            </p:cNvPr>
            <p:cNvSpPr txBox="1"/>
            <p:nvPr/>
          </p:nvSpPr>
          <p:spPr>
            <a:xfrm>
              <a:off x="9438900" y="3680821"/>
              <a:ext cx="600483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defTabSz="9142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IE" sz="2000" b="1">
                  <a:solidFill>
                    <a:schemeClr val="accent4"/>
                  </a:solidFill>
                  <a:latin typeface="Century Gothic" panose="020B0502020202020204" pitchFamily="34" charset="0"/>
                  <a:sym typeface="Century Gothic"/>
                </a:rPr>
                <a:t>2.9</a:t>
              </a:r>
              <a:r>
                <a:rPr lang="en-IE" sz="2000" b="1" baseline="30000">
                  <a:solidFill>
                    <a:schemeClr val="accent4"/>
                  </a:solidFill>
                  <a:latin typeface="Century Gothic" panose="020B0502020202020204" pitchFamily="34" charset="0"/>
                  <a:sym typeface="Century Gothic"/>
                </a:rPr>
                <a:t>%</a:t>
              </a:r>
            </a:p>
          </p:txBody>
        </p:sp>
        <p:graphicFrame>
          <p:nvGraphicFramePr>
            <p:cNvPr id="49" name="Chart 48">
              <a:extLst>
                <a:ext uri="{FF2B5EF4-FFF2-40B4-BE49-F238E27FC236}">
                  <a16:creationId xmlns:a16="http://schemas.microsoft.com/office/drawing/2014/main" id="{93DEF1CC-E2DE-4857-A6FE-F0BC52DAA0B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07920216"/>
                </p:ext>
              </p:extLst>
            </p:nvPr>
          </p:nvGraphicFramePr>
          <p:xfrm>
            <a:off x="8770032" y="4362842"/>
            <a:ext cx="1892357" cy="12615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6C25474-D65A-41B3-873A-AD25A9C95FB8}"/>
                </a:ext>
              </a:extLst>
            </p:cNvPr>
            <p:cNvSpPr txBox="1"/>
            <p:nvPr/>
          </p:nvSpPr>
          <p:spPr>
            <a:xfrm>
              <a:off x="9337302" y="4794742"/>
              <a:ext cx="744754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defTabSz="9142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IE" sz="2000" b="1">
                  <a:solidFill>
                    <a:schemeClr val="accent6"/>
                  </a:solidFill>
                  <a:latin typeface="Century Gothic" panose="020B0502020202020204" pitchFamily="34" charset="0"/>
                  <a:sym typeface="Century Gothic"/>
                </a:rPr>
                <a:t>15.0</a:t>
              </a:r>
              <a:r>
                <a:rPr lang="en-IE" sz="2000" b="1" baseline="30000">
                  <a:solidFill>
                    <a:schemeClr val="accent6"/>
                  </a:solidFill>
                  <a:latin typeface="Century Gothic" panose="020B0502020202020204" pitchFamily="34" charset="0"/>
                  <a:sym typeface="Century Gothic"/>
                </a:rPr>
                <a:t>%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86FAB32-DBB6-4D69-894B-03DC6B8CA86B}"/>
                </a:ext>
              </a:extLst>
            </p:cNvPr>
            <p:cNvSpPr txBox="1"/>
            <p:nvPr/>
          </p:nvSpPr>
          <p:spPr>
            <a:xfrm>
              <a:off x="10249093" y="4794742"/>
              <a:ext cx="1561908" cy="461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en-IE" sz="1200" b="1">
                  <a:solidFill>
                    <a:schemeClr val="accent6"/>
                  </a:solidFill>
                  <a:latin typeface="Century Gothic" panose="020B0502020202020204" pitchFamily="34" charset="0"/>
                </a:rPr>
                <a:t>SAPIEN 3 Ultra</a:t>
              </a:r>
              <a:endParaRPr lang="en-IE" sz="1200" b="1" i="1">
                <a:solidFill>
                  <a:schemeClr val="accent6"/>
                </a:solidFill>
                <a:latin typeface="Century Gothic" panose="020B0502020202020204" pitchFamily="34" charset="0"/>
              </a:endParaRPr>
            </a:p>
            <a:p>
              <a:r>
                <a:rPr lang="en-IE" sz="1200">
                  <a:latin typeface="Century Gothic" panose="020B0502020202020204" pitchFamily="34" charset="0"/>
                </a:rPr>
                <a:t>15.0% Severe PPM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16181CD-0189-4B04-8C86-00C12778B551}"/>
                </a:ext>
              </a:extLst>
            </p:cNvPr>
            <p:cNvSpPr txBox="1"/>
            <p:nvPr/>
          </p:nvSpPr>
          <p:spPr>
            <a:xfrm>
              <a:off x="9061203" y="3051933"/>
              <a:ext cx="27497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1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</a:rPr>
                <a:t>P &lt; 0.001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B19E3A4-137F-4F12-BEB1-6C94DF8C901C}"/>
              </a:ext>
            </a:extLst>
          </p:cNvPr>
          <p:cNvGrpSpPr/>
          <p:nvPr/>
        </p:nvGrpSpPr>
        <p:grpSpPr>
          <a:xfrm>
            <a:off x="4993771" y="1705008"/>
            <a:ext cx="2206018" cy="3067332"/>
            <a:chOff x="6665835" y="3033871"/>
            <a:chExt cx="2206018" cy="3067332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75665F9-7430-4CB2-8319-15DD8F087DF2}"/>
                </a:ext>
              </a:extLst>
            </p:cNvPr>
            <p:cNvSpPr/>
            <p:nvPr/>
          </p:nvSpPr>
          <p:spPr>
            <a:xfrm rot="16200000">
              <a:off x="5668006" y="4034891"/>
              <a:ext cx="3067332" cy="1065292"/>
            </a:xfrm>
            <a:prstGeom prst="rect">
              <a:avLst/>
            </a:prstGeom>
            <a:gradFill flip="none" rotWithShape="1">
              <a:gsLst>
                <a:gs pos="32000">
                  <a:schemeClr val="bg1">
                    <a:alpha val="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0" scaled="0"/>
              <a:tileRect/>
            </a:gra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2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6A737B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7FDB24A-3794-4AF0-93F4-2C0F033CA835}"/>
                </a:ext>
              </a:extLst>
            </p:cNvPr>
            <p:cNvSpPr/>
            <p:nvPr/>
          </p:nvSpPr>
          <p:spPr>
            <a:xfrm rot="16200000">
              <a:off x="6805542" y="4034889"/>
              <a:ext cx="3067330" cy="1065293"/>
            </a:xfrm>
            <a:prstGeom prst="rect">
              <a:avLst/>
            </a:prstGeom>
            <a:gradFill flip="none" rotWithShape="1">
              <a:gsLst>
                <a:gs pos="32000">
                  <a:schemeClr val="bg1">
                    <a:alpha val="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0" scaled="0"/>
              <a:tileRect/>
            </a:gra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2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6A737B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320D852-EA5B-4DBA-93C9-1A0C80898169}"/>
                </a:ext>
              </a:extLst>
            </p:cNvPr>
            <p:cNvSpPr txBox="1"/>
            <p:nvPr/>
          </p:nvSpPr>
          <p:spPr>
            <a:xfrm>
              <a:off x="6665835" y="3051933"/>
              <a:ext cx="1065293" cy="246221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</a:rPr>
                <a:t>Before TAVR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BE025CC-B1C5-44A1-AAC8-5DEF28A05878}"/>
                </a:ext>
              </a:extLst>
            </p:cNvPr>
            <p:cNvSpPr txBox="1"/>
            <p:nvPr/>
          </p:nvSpPr>
          <p:spPr>
            <a:xfrm>
              <a:off x="7806558" y="3051933"/>
              <a:ext cx="1065293" cy="246221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>
                  <a:solidFill>
                    <a:schemeClr val="bg1"/>
                  </a:solidFill>
                  <a:latin typeface="Arial" panose="020B0604020202020204"/>
                  <a:cs typeface="Calibri"/>
                </a:rPr>
                <a:t>After</a:t>
              </a:r>
              <a:r>
                <a:rPr kumimoji="0" lang="en-US" sz="1000" b="1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</a:rPr>
                <a:t> TAVR</a:t>
              </a:r>
            </a:p>
          </p:txBody>
        </p:sp>
        <p:sp>
          <p:nvSpPr>
            <p:cNvPr id="89" name="object 4">
              <a:extLst>
                <a:ext uri="{FF2B5EF4-FFF2-40B4-BE49-F238E27FC236}">
                  <a16:creationId xmlns:a16="http://schemas.microsoft.com/office/drawing/2014/main" id="{346BD51E-6452-417E-B91A-A19F497A7A40}"/>
                </a:ext>
              </a:extLst>
            </p:cNvPr>
            <p:cNvSpPr txBox="1"/>
            <p:nvPr/>
          </p:nvSpPr>
          <p:spPr>
            <a:xfrm>
              <a:off x="7046970" y="5718371"/>
              <a:ext cx="645930" cy="285335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ts val="980"/>
                </a:lnSpc>
                <a:spcBef>
                  <a:spcPts val="125"/>
                </a:spcBef>
              </a:pPr>
              <a:r>
                <a:rPr lang="en-US" sz="900" b="1" spc="35">
                  <a:latin typeface="Century Gothic" panose="020B0502020202020204" pitchFamily="34" charset="0"/>
                  <a:cs typeface="Arial Narrow"/>
                </a:rPr>
                <a:t>ACURATE </a:t>
              </a:r>
            </a:p>
            <a:p>
              <a:pPr marL="12700">
                <a:lnSpc>
                  <a:spcPts val="980"/>
                </a:lnSpc>
                <a:spcBef>
                  <a:spcPts val="125"/>
                </a:spcBef>
              </a:pPr>
              <a:r>
                <a:rPr lang="en-US" sz="900" b="1" i="1" spc="35">
                  <a:latin typeface="Century Gothic" panose="020B0502020202020204" pitchFamily="34" charset="0"/>
                  <a:cs typeface="Arial Narrow"/>
                </a:rPr>
                <a:t>neo2</a:t>
              </a:r>
            </a:p>
          </p:txBody>
        </p:sp>
        <p:sp>
          <p:nvSpPr>
            <p:cNvPr id="90" name="object 4">
              <a:extLst>
                <a:ext uri="{FF2B5EF4-FFF2-40B4-BE49-F238E27FC236}">
                  <a16:creationId xmlns:a16="http://schemas.microsoft.com/office/drawing/2014/main" id="{5EDF8901-AA1E-4598-BC11-DEC0F051C308}"/>
                </a:ext>
              </a:extLst>
            </p:cNvPr>
            <p:cNvSpPr txBox="1"/>
            <p:nvPr/>
          </p:nvSpPr>
          <p:spPr>
            <a:xfrm>
              <a:off x="8219451" y="5718371"/>
              <a:ext cx="645930" cy="285335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ts val="980"/>
                </a:lnSpc>
                <a:spcBef>
                  <a:spcPts val="125"/>
                </a:spcBef>
              </a:pPr>
              <a:r>
                <a:rPr lang="en-US" sz="900" b="1" spc="35">
                  <a:latin typeface="Century Gothic" panose="020B0502020202020204" pitchFamily="34" charset="0"/>
                  <a:cs typeface="Arial Narrow"/>
                </a:rPr>
                <a:t>SAPIEN 3 </a:t>
              </a:r>
            </a:p>
            <a:p>
              <a:pPr marL="12700">
                <a:lnSpc>
                  <a:spcPts val="980"/>
                </a:lnSpc>
                <a:spcBef>
                  <a:spcPts val="125"/>
                </a:spcBef>
              </a:pPr>
              <a:r>
                <a:rPr lang="en-US" sz="900" b="1" spc="35">
                  <a:latin typeface="Century Gothic" panose="020B0502020202020204" pitchFamily="34" charset="0"/>
                  <a:cs typeface="Arial Narrow"/>
                </a:rPr>
                <a:t>Ultra</a:t>
              </a:r>
              <a:endParaRPr sz="900">
                <a:latin typeface="Century Gothic" panose="020B0502020202020204" pitchFamily="34" charset="0"/>
                <a:cs typeface="Arial Narrow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5C40F31-3C00-428A-BA1F-988497C749C1}"/>
                </a:ext>
              </a:extLst>
            </p:cNvPr>
            <p:cNvSpPr txBox="1"/>
            <p:nvPr/>
          </p:nvSpPr>
          <p:spPr>
            <a:xfrm>
              <a:off x="6670619" y="3307525"/>
              <a:ext cx="106210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</a:rPr>
                <a:t>43</a:t>
              </a:r>
              <a:r>
                <a:rPr kumimoji="0" lang="en-US" sz="800" b="1" u="sng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</a:rPr>
                <a:t>+</a:t>
              </a:r>
              <a:r>
                <a:rPr lang="en-US" sz="800" b="1">
                  <a:solidFill>
                    <a:schemeClr val="accent6"/>
                  </a:solidFill>
                  <a:latin typeface="Arial" panose="020B0604020202020204"/>
                  <a:cs typeface="Calibri"/>
                </a:rPr>
                <a:t>9</a:t>
              </a:r>
              <a:r>
                <a:rPr kumimoji="0" lang="en-US" sz="800" b="1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</a:rPr>
                <a:t> vs 43</a:t>
              </a:r>
              <a:r>
                <a:rPr kumimoji="0" lang="en-US" sz="800" b="1" u="sng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</a:rPr>
                <a:t>+</a:t>
              </a:r>
              <a:r>
                <a:rPr lang="en-US" sz="800" b="1">
                  <a:solidFill>
                    <a:schemeClr val="accent6"/>
                  </a:solidFill>
                  <a:latin typeface="Arial" panose="020B0604020202020204"/>
                  <a:cs typeface="Calibri"/>
                </a:rPr>
                <a:t>8</a:t>
              </a:r>
              <a:r>
                <a:rPr kumimoji="0" lang="en-US" sz="800" b="1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</a:rPr>
                <a:t> mmHg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DB50588-DF77-4263-95CF-2378BDC637A5}"/>
                </a:ext>
              </a:extLst>
            </p:cNvPr>
            <p:cNvSpPr txBox="1"/>
            <p:nvPr/>
          </p:nvSpPr>
          <p:spPr>
            <a:xfrm>
              <a:off x="6670619" y="3667812"/>
              <a:ext cx="106210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1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+mn-ea"/>
                  <a:cs typeface="Calibri"/>
                </a:rPr>
                <a:t>P = 0.940</a:t>
              </a: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ADB9414B-6821-416C-8E4F-85373F5CFA91}"/>
                </a:ext>
              </a:extLst>
            </p:cNvPr>
            <p:cNvGrpSpPr/>
            <p:nvPr/>
          </p:nvGrpSpPr>
          <p:grpSpPr>
            <a:xfrm>
              <a:off x="6992106" y="3971289"/>
              <a:ext cx="419130" cy="898450"/>
              <a:chOff x="7063430" y="4056608"/>
              <a:chExt cx="419130" cy="898450"/>
            </a:xfrm>
          </p:grpSpPr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5F4C9831-6479-4516-A7A1-7E1F0BD285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18294" y="4093822"/>
                <a:ext cx="0" cy="839685"/>
              </a:xfrm>
              <a:prstGeom prst="line">
                <a:avLst/>
              </a:prstGeom>
              <a:noFill/>
              <a:ln w="19050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9D5CD696-DF5D-47F0-A038-834D822BA1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73005" y="4093822"/>
                <a:ext cx="90579" cy="0"/>
              </a:xfrm>
              <a:prstGeom prst="line">
                <a:avLst/>
              </a:prstGeom>
              <a:noFill/>
              <a:ln w="19050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45EDC94E-DF58-4774-9635-E481291D7DC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73005" y="4928478"/>
                <a:ext cx="90579" cy="0"/>
              </a:xfrm>
              <a:prstGeom prst="line">
                <a:avLst/>
              </a:prstGeom>
              <a:noFill/>
              <a:ln w="19050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D31FE223-838B-401D-A7EE-54A68AF36C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21322" y="4056608"/>
                <a:ext cx="0" cy="898450"/>
              </a:xfrm>
              <a:prstGeom prst="line">
                <a:avLst/>
              </a:prstGeom>
              <a:noFill/>
              <a:ln w="19050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EC597981-0DD9-4877-B9FB-F821B8FB61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76033" y="4056608"/>
                <a:ext cx="90579" cy="0"/>
              </a:xfrm>
              <a:prstGeom prst="line">
                <a:avLst/>
              </a:prstGeom>
              <a:noFill/>
              <a:ln w="19050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57334633-7E78-4912-BCA5-05CECDA0E2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76033" y="4955058"/>
                <a:ext cx="90579" cy="0"/>
              </a:xfrm>
              <a:prstGeom prst="line">
                <a:avLst/>
              </a:prstGeom>
              <a:noFill/>
              <a:ln w="19050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8CE1297F-36A7-401B-B0F1-7ECFA0A1B4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63430" y="4450786"/>
                <a:ext cx="109728" cy="109728"/>
              </a:xfrm>
              <a:prstGeom prst="ellipse">
                <a:avLst/>
              </a:prstGeom>
              <a:solidFill>
                <a:srgbClr val="FFFFFF"/>
              </a:solidFill>
              <a:ln w="19050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253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6A737B"/>
                  </a:solidFill>
                  <a:effectLst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1" name="Triangle 93">
                <a:extLst>
                  <a:ext uri="{FF2B5EF4-FFF2-40B4-BE49-F238E27FC236}">
                    <a16:creationId xmlns:a16="http://schemas.microsoft.com/office/drawing/2014/main" id="{76E6F4F0-CA5D-4B79-AC90-D16FCE893FF7}"/>
                  </a:ext>
                </a:extLst>
              </p:cNvPr>
              <p:cNvSpPr/>
              <p:nvPr/>
            </p:nvSpPr>
            <p:spPr>
              <a:xfrm rot="10800000">
                <a:off x="7359762" y="4450786"/>
                <a:ext cx="122798" cy="105860"/>
              </a:xfrm>
              <a:prstGeom prst="triangle">
                <a:avLst/>
              </a:prstGeom>
              <a:solidFill>
                <a:srgbClr val="FFFFFF"/>
              </a:solidFill>
              <a:ln w="19050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253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6A737B"/>
                  </a:solidFill>
                  <a:effectLst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85F08D31-CBA8-4D36-9873-5638A492E5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25694" y="3897189"/>
              <a:ext cx="533353" cy="189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050686FB-E01A-45ED-9907-DBC8FD239D20}"/>
                </a:ext>
              </a:extLst>
            </p:cNvPr>
            <p:cNvGrpSpPr/>
            <p:nvPr/>
          </p:nvGrpSpPr>
          <p:grpSpPr>
            <a:xfrm>
              <a:off x="8086473" y="5167816"/>
              <a:ext cx="419130" cy="380615"/>
              <a:chOff x="7063430" y="4655628"/>
              <a:chExt cx="419130" cy="380615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116A14A7-BF64-41E0-9F13-329B9F9FDC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18294" y="4803700"/>
                <a:ext cx="0" cy="232543"/>
              </a:xfrm>
              <a:prstGeom prst="line">
                <a:avLst/>
              </a:prstGeom>
              <a:noFill/>
              <a:ln w="19050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95211667-305A-4284-8289-3DFC58D36D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73005" y="4803700"/>
                <a:ext cx="90579" cy="0"/>
              </a:xfrm>
              <a:prstGeom prst="line">
                <a:avLst/>
              </a:prstGeom>
              <a:noFill/>
              <a:ln w="19050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443A7F4E-EB1D-4E84-A808-36D65479320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73005" y="5031214"/>
                <a:ext cx="90579" cy="0"/>
              </a:xfrm>
              <a:prstGeom prst="line">
                <a:avLst/>
              </a:prstGeom>
              <a:noFill/>
              <a:ln w="19050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1AE07A70-74FF-481F-9664-41533FC294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21322" y="4655628"/>
                <a:ext cx="0" cy="299430"/>
              </a:xfrm>
              <a:prstGeom prst="line">
                <a:avLst/>
              </a:prstGeom>
              <a:noFill/>
              <a:ln w="19050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37BA1BCA-0FFC-44F9-95A5-B564BD7EF3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76033" y="4655628"/>
                <a:ext cx="90579" cy="0"/>
              </a:xfrm>
              <a:prstGeom prst="line">
                <a:avLst/>
              </a:prstGeom>
              <a:noFill/>
              <a:ln w="19050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69EE7FCD-0530-4F63-9668-F98F4F2D37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76033" y="4955058"/>
                <a:ext cx="90579" cy="0"/>
              </a:xfrm>
              <a:prstGeom prst="line">
                <a:avLst/>
              </a:prstGeom>
              <a:noFill/>
              <a:ln w="19050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C8E8345D-D771-4786-8FA9-A614ECF86F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63430" y="4859343"/>
                <a:ext cx="109728" cy="109728"/>
              </a:xfrm>
              <a:prstGeom prst="ellipse">
                <a:avLst/>
              </a:prstGeom>
              <a:solidFill>
                <a:srgbClr val="FFFFFF"/>
              </a:solidFill>
              <a:ln w="19050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253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6A737B"/>
                  </a:solidFill>
                  <a:effectLst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1" name="Triangle 105">
                <a:extLst>
                  <a:ext uri="{FF2B5EF4-FFF2-40B4-BE49-F238E27FC236}">
                    <a16:creationId xmlns:a16="http://schemas.microsoft.com/office/drawing/2014/main" id="{52A45C69-4BF6-40CD-A47A-D0C8ADD22CAC}"/>
                  </a:ext>
                </a:extLst>
              </p:cNvPr>
              <p:cNvSpPr/>
              <p:nvPr/>
            </p:nvSpPr>
            <p:spPr>
              <a:xfrm rot="10800000">
                <a:off x="7359762" y="4750770"/>
                <a:ext cx="122798" cy="105860"/>
              </a:xfrm>
              <a:prstGeom prst="triangle">
                <a:avLst/>
              </a:prstGeom>
              <a:solidFill>
                <a:srgbClr val="FFFFFF"/>
              </a:solidFill>
              <a:ln w="19050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253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6A737B"/>
                  </a:solidFill>
                  <a:effectLst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15A096AC-ABA0-46F1-AA06-85DC475C1167}"/>
                </a:ext>
              </a:extLst>
            </p:cNvPr>
            <p:cNvSpPr txBox="1"/>
            <p:nvPr/>
          </p:nvSpPr>
          <p:spPr>
            <a:xfrm>
              <a:off x="7804964" y="3307525"/>
              <a:ext cx="106210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</a:rPr>
                <a:t>9</a:t>
              </a:r>
              <a:r>
                <a:rPr kumimoji="0" lang="en-US" sz="800" b="1" u="sng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</a:rPr>
                <a:t>+</a:t>
              </a:r>
              <a:r>
                <a:rPr kumimoji="0" lang="en-US" sz="800" b="1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</a:rPr>
                <a:t>4 vs 13</a:t>
              </a:r>
              <a:r>
                <a:rPr kumimoji="0" lang="en-US" sz="800" b="1" u="sng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</a:rPr>
                <a:t>+</a:t>
              </a:r>
              <a:r>
                <a:rPr lang="en-US" sz="800" b="1">
                  <a:solidFill>
                    <a:schemeClr val="accent6"/>
                  </a:solidFill>
                  <a:latin typeface="Arial" panose="020B0604020202020204"/>
                  <a:cs typeface="Calibri"/>
                </a:rPr>
                <a:t>4</a:t>
              </a:r>
              <a:r>
                <a:rPr kumimoji="0" lang="en-US" sz="800" b="1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</a:rPr>
                <a:t> mmHg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D538CEC9-3B7E-4626-9AF1-7B4FD43BEFDE}"/>
                </a:ext>
              </a:extLst>
            </p:cNvPr>
            <p:cNvSpPr txBox="1"/>
            <p:nvPr/>
          </p:nvSpPr>
          <p:spPr>
            <a:xfrm>
              <a:off x="7803276" y="4844559"/>
              <a:ext cx="106210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1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+mn-ea"/>
                  <a:cs typeface="Calibri"/>
                </a:rPr>
                <a:t>P &lt; 0.001</a:t>
              </a:r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48F63E5F-0655-4635-8677-B324828B370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58351" y="5073936"/>
              <a:ext cx="533353" cy="189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AEFE0794-F498-4615-A191-FB7F52DCBC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245" y="5748351"/>
              <a:ext cx="109728" cy="109728"/>
            </a:xfrm>
            <a:prstGeom prst="ellipse">
              <a:avLst/>
            </a:prstGeom>
            <a:solidFill>
              <a:srgbClr val="FFFFFF"/>
            </a:solidFill>
            <a:ln w="15875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2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6A737B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6" name="Triangle 112">
              <a:extLst>
                <a:ext uri="{FF2B5EF4-FFF2-40B4-BE49-F238E27FC236}">
                  <a16:creationId xmlns:a16="http://schemas.microsoft.com/office/drawing/2014/main" id="{25F998DB-9520-4724-811F-D4C2C172DE3F}"/>
                </a:ext>
              </a:extLst>
            </p:cNvPr>
            <p:cNvSpPr/>
            <p:nvPr/>
          </p:nvSpPr>
          <p:spPr>
            <a:xfrm rot="10800000">
              <a:off x="8025074" y="5748351"/>
              <a:ext cx="122798" cy="105860"/>
            </a:xfrm>
            <a:prstGeom prst="triangle">
              <a:avLst/>
            </a:prstGeom>
            <a:solidFill>
              <a:srgbClr val="FFFFFF"/>
            </a:solidFill>
            <a:ln w="15875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25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6A737B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102793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532507F-2DDF-4209-BFD0-288CD50CF024}"/>
              </a:ext>
            </a:extLst>
          </p:cNvPr>
          <p:cNvSpPr txBox="1">
            <a:spLocks/>
          </p:cNvSpPr>
          <p:nvPr/>
        </p:nvSpPr>
        <p:spPr>
          <a:xfrm>
            <a:off x="1121884" y="160774"/>
            <a:ext cx="9948232" cy="773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3200">
                <a:solidFill>
                  <a:schemeClr val="accent2"/>
                </a:solidFill>
                <a:latin typeface="Century Gothic"/>
              </a:rPr>
              <a:t>Conclusions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3200">
                <a:solidFill>
                  <a:schemeClr val="accent6"/>
                </a:solidFill>
                <a:latin typeface="Century Gothic"/>
                <a:sym typeface="Century Gothic"/>
              </a:rPr>
              <a:t>ACURATE </a:t>
            </a:r>
            <a:r>
              <a:rPr lang="en-IE" sz="3200" i="1">
                <a:solidFill>
                  <a:schemeClr val="accent6"/>
                </a:solidFill>
                <a:latin typeface="Century Gothic"/>
                <a:sym typeface="Century Gothic"/>
              </a:rPr>
              <a:t>neo2</a:t>
            </a:r>
            <a:r>
              <a:rPr lang="en-IE" sz="3200">
                <a:solidFill>
                  <a:schemeClr val="accent6"/>
                </a:solidFill>
                <a:latin typeface="Century Gothic"/>
                <a:sym typeface="Century Gothic"/>
              </a:rPr>
              <a:t> &amp; SAPIEN 3 Ultra</a:t>
            </a:r>
            <a:r>
              <a:rPr lang="en-IE" sz="3200">
                <a:solidFill>
                  <a:schemeClr val="accent2"/>
                </a:solidFill>
                <a:highlight>
                  <a:srgbClr val="FFFF00"/>
                </a:highlight>
                <a:latin typeface="Century Gothic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AADA72-9CD9-48C0-8A8A-00A8CA576308}"/>
              </a:ext>
            </a:extLst>
          </p:cNvPr>
          <p:cNvSpPr txBox="1"/>
          <p:nvPr/>
        </p:nvSpPr>
        <p:spPr>
          <a:xfrm>
            <a:off x="0" y="6080643"/>
            <a:ext cx="10767235" cy="576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700" baseline="3000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1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Pellegrini C. ACURATE neo2 versus SAPIEN 3 Ultra. </a:t>
            </a:r>
            <a:r>
              <a:rPr lang="en-US" sz="700" err="1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EuroIntervention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 2022. </a:t>
            </a:r>
            <a:r>
              <a:rPr lang="en-US" sz="700" baseline="3000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2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Herrmann HC, et al. J Am Coll </a:t>
            </a:r>
            <a:r>
              <a:rPr lang="en-US" sz="700" err="1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Cardiol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. December 4, 2018;72(22):2701-2711. </a:t>
            </a:r>
            <a:r>
              <a:rPr lang="en-US" sz="700" baseline="3000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3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Flameng, et al. Circulation. 2010;121:2123-2129. </a:t>
            </a:r>
            <a:r>
              <a:rPr lang="en-US" sz="700" baseline="3000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4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Pompeu Sá M, et al. Impact of Prosthesis-Patient Mismatch After Transcatheter Aortic Valve Replacement. JACC: Cardiovascular Imaging. 2022 Article In Press.</a:t>
            </a:r>
          </a:p>
          <a:p>
            <a:endParaRPr lang="en-IE" sz="700">
              <a:solidFill>
                <a:srgbClr val="FFFFFF">
                  <a:lumMod val="50000"/>
                </a:srgb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A3C3E2-D64B-4536-918B-5451607435DA}"/>
              </a:ext>
            </a:extLst>
          </p:cNvPr>
          <p:cNvSpPr txBox="1"/>
          <p:nvPr/>
        </p:nvSpPr>
        <p:spPr>
          <a:xfrm>
            <a:off x="0" y="6368671"/>
            <a:ext cx="117252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CAUTION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: In Europe, ACURATE neo and neo2 Aortic Valve Systems are CE-marked. In the USA, ACURATE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neo2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is an investigational device and restricted under federal law to investigational use only. Not available for sale. 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1573F3FF-4D34-4DA5-9398-0A65212366EE}"/>
              </a:ext>
            </a:extLst>
          </p:cNvPr>
          <p:cNvSpPr txBox="1">
            <a:spLocks/>
          </p:cNvSpPr>
          <p:nvPr/>
        </p:nvSpPr>
        <p:spPr>
          <a:xfrm>
            <a:off x="107182" y="1263336"/>
            <a:ext cx="11977635" cy="4701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fontScale="77500" lnSpcReduction="20000"/>
          </a:bodyPr>
          <a:lstStyle>
            <a:lvl1pPr marL="228558" marR="0" indent="-228558" algn="l" defTabSz="914231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chemeClr val="tx1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31385" marR="0" indent="-274270" algn="l" defTabSz="914231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400" b="0" i="0" u="none" strike="noStrike" cap="none" spc="0" baseline="0">
                <a:solidFill>
                  <a:schemeClr val="tx1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57067" marR="0" indent="-342838" algn="l" defTabSz="914231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chemeClr val="tx1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737039" marR="0" indent="-365694" algn="l" defTabSz="914231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400" b="0" i="0" u="none" strike="noStrike" cap="none" spc="0" baseline="0">
                <a:solidFill>
                  <a:schemeClr val="tx1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50416" marR="0" indent="-421954" algn="l" defTabSz="914231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chemeClr val="tx1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90321" marR="0" indent="-304745" algn="l" defTabSz="914231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chemeClr val="accent6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047435" marR="0" indent="-304745" algn="l" defTabSz="914231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chemeClr val="accent6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504553" marR="0" indent="-304745" algn="l" defTabSz="914231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chemeClr val="accent6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961669" marR="0" indent="-304745" algn="l" defTabSz="914231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chemeClr val="accent6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>
              <a:lnSpc>
                <a:spcPct val="120000"/>
              </a:lnSpc>
            </a:pPr>
            <a:r>
              <a:rPr lang="en-IE" sz="2600" kern="0">
                <a:solidFill>
                  <a:schemeClr val="accent6"/>
                </a:solidFill>
              </a:rPr>
              <a:t>F</a:t>
            </a:r>
            <a:r>
              <a:rPr lang="en-US" sz="2600" kern="0" err="1">
                <a:solidFill>
                  <a:schemeClr val="accent6"/>
                </a:solidFill>
              </a:rPr>
              <a:t>irst</a:t>
            </a:r>
            <a:r>
              <a:rPr lang="en-US" sz="2600" kern="0">
                <a:solidFill>
                  <a:schemeClr val="accent6"/>
                </a:solidFill>
              </a:rPr>
              <a:t> direct head-to-head propensity score matched comparison of the 2</a:t>
            </a:r>
            <a:r>
              <a:rPr lang="en-US" sz="2600" kern="0" baseline="30000">
                <a:solidFill>
                  <a:schemeClr val="accent6"/>
                </a:solidFill>
              </a:rPr>
              <a:t>nd</a:t>
            </a:r>
            <a:r>
              <a:rPr lang="en-US" sz="2600" kern="0">
                <a:solidFill>
                  <a:schemeClr val="accent6"/>
                </a:solidFill>
              </a:rPr>
              <a:t> generation ACURATE </a:t>
            </a:r>
            <a:r>
              <a:rPr lang="en-US" sz="2600" i="1" kern="0">
                <a:solidFill>
                  <a:schemeClr val="accent6"/>
                </a:solidFill>
              </a:rPr>
              <a:t>neo2</a:t>
            </a:r>
            <a:r>
              <a:rPr lang="en-US" sz="2600" kern="0">
                <a:solidFill>
                  <a:schemeClr val="accent6"/>
                </a:solidFill>
              </a:rPr>
              <a:t> and 4</a:t>
            </a:r>
            <a:r>
              <a:rPr lang="en-US" sz="2600" kern="0" baseline="30000">
                <a:solidFill>
                  <a:schemeClr val="accent6"/>
                </a:solidFill>
              </a:rPr>
              <a:t>th</a:t>
            </a:r>
            <a:r>
              <a:rPr lang="en-US" sz="2600" kern="0">
                <a:solidFill>
                  <a:schemeClr val="accent6"/>
                </a:solidFill>
              </a:rPr>
              <a:t> generation SAPIEN 3 Ultra valves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000" kern="0"/>
          </a:p>
          <a:p>
            <a:pPr marL="0" indent="0">
              <a:lnSpc>
                <a:spcPct val="120000"/>
              </a:lnSpc>
              <a:buNone/>
            </a:pPr>
            <a:r>
              <a:rPr lang="en-US" sz="2600" b="1" kern="0">
                <a:solidFill>
                  <a:schemeClr val="accent6"/>
                </a:solidFill>
              </a:rPr>
              <a:t>Data from this study demonstrated:</a:t>
            </a:r>
            <a:endParaRPr lang="en-US" sz="1100" kern="0">
              <a:solidFill>
                <a:schemeClr val="accent6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2600" kern="0">
                <a:solidFill>
                  <a:schemeClr val="accent6"/>
                </a:solidFill>
              </a:rPr>
              <a:t>Low and similar rates of Moderate/Severe PVL </a:t>
            </a:r>
            <a:r>
              <a:rPr lang="en-US" sz="2600" b="1" ker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(0.6% vs 1.1%; p=0.723)* </a:t>
            </a:r>
            <a:r>
              <a:rPr lang="en-US" sz="2600" kern="0">
                <a:solidFill>
                  <a:schemeClr val="accent6"/>
                </a:solidFill>
              </a:rPr>
              <a:t>and Permanent Pacemaker Implantation </a:t>
            </a:r>
            <a:r>
              <a:rPr lang="en-US" sz="2600" b="1" kern="0">
                <a:solidFill>
                  <a:srgbClr val="0070C0"/>
                </a:solidFill>
              </a:rPr>
              <a:t>(8.1% vs 10.3%; p=0.289)** </a:t>
            </a:r>
            <a:r>
              <a:rPr lang="en-US" sz="2600" kern="0">
                <a:solidFill>
                  <a:schemeClr val="accent6"/>
                </a:solidFill>
              </a:rPr>
              <a:t>for ACURATE </a:t>
            </a:r>
            <a:r>
              <a:rPr lang="en-US" sz="2600" i="1" kern="0">
                <a:solidFill>
                  <a:schemeClr val="accent6"/>
                </a:solidFill>
              </a:rPr>
              <a:t>neo2</a:t>
            </a:r>
            <a:r>
              <a:rPr lang="en-US" sz="2600" kern="0">
                <a:solidFill>
                  <a:schemeClr val="accent6"/>
                </a:solidFill>
              </a:rPr>
              <a:t> and SAPIEN 3 Ultra</a:t>
            </a:r>
            <a:r>
              <a:rPr lang="en-US" sz="1800" kern="0" baseline="30000">
                <a:solidFill>
                  <a:schemeClr val="accent6"/>
                </a:solidFill>
              </a:rPr>
              <a:t>1</a:t>
            </a:r>
            <a:endParaRPr lang="en-US" sz="1800" b="1" kern="0" baseline="30000">
              <a:solidFill>
                <a:schemeClr val="accent6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2600" kern="0">
                <a:solidFill>
                  <a:schemeClr val="accent6"/>
                </a:solidFill>
              </a:rPr>
              <a:t>Significantly lower rate of Elevated Gradients </a:t>
            </a:r>
            <a:r>
              <a:rPr lang="en-US" sz="2600" b="1" kern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(2.4% vs. 7.7%; p&lt;0.001)*</a:t>
            </a:r>
            <a:r>
              <a:rPr lang="en-US" sz="2600" b="1" kern="0">
                <a:solidFill>
                  <a:schemeClr val="accent6"/>
                </a:solidFill>
              </a:rPr>
              <a:t> </a:t>
            </a:r>
            <a:r>
              <a:rPr lang="en-US" sz="2600" kern="0">
                <a:solidFill>
                  <a:schemeClr val="accent6"/>
                </a:solidFill>
              </a:rPr>
              <a:t>for ACURATE </a:t>
            </a:r>
            <a:r>
              <a:rPr lang="en-US" sz="2600" i="1" kern="0">
                <a:solidFill>
                  <a:schemeClr val="accent6"/>
                </a:solidFill>
              </a:rPr>
              <a:t>neo2, </a:t>
            </a:r>
            <a:r>
              <a:rPr lang="en-US" sz="2600" kern="0">
                <a:solidFill>
                  <a:schemeClr val="accent6"/>
                </a:solidFill>
              </a:rPr>
              <a:t>resulting in a superior Device Success rate </a:t>
            </a:r>
            <a:r>
              <a:rPr lang="en-US" sz="2600" b="1" kern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(91.9% vs. 85.0%; p=0.001)</a:t>
            </a:r>
            <a:r>
              <a:rPr lang="en-US" sz="1800" b="1" kern="0" baseline="3000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</a:p>
          <a:p>
            <a:pPr lvl="1">
              <a:lnSpc>
                <a:spcPct val="120000"/>
              </a:lnSpc>
            </a:pPr>
            <a:r>
              <a:rPr lang="en-US" sz="2600" kern="0">
                <a:solidFill>
                  <a:schemeClr val="accent6"/>
                </a:solidFill>
              </a:rPr>
              <a:t>ACURATE </a:t>
            </a:r>
            <a:r>
              <a:rPr lang="en-US" sz="2600" i="1" kern="0">
                <a:solidFill>
                  <a:schemeClr val="accent6"/>
                </a:solidFill>
              </a:rPr>
              <a:t>neo2</a:t>
            </a:r>
            <a:r>
              <a:rPr lang="en-US" sz="2600" kern="0">
                <a:solidFill>
                  <a:schemeClr val="accent6"/>
                </a:solidFill>
              </a:rPr>
              <a:t> also demonstrated a lower rate of Severe Prosthesis-Patient Mismatch </a:t>
            </a:r>
            <a:r>
              <a:rPr lang="en-US" sz="2600" b="1" kern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(2.9% vs 15.0%; p&lt;0.001)*. </a:t>
            </a:r>
            <a:r>
              <a:rPr lang="en-US" sz="2600" kern="0">
                <a:solidFill>
                  <a:schemeClr val="accent6"/>
                </a:solidFill>
              </a:rPr>
              <a:t>Studies have demonstrated severe PPM to be associated with short and long-term mortality, heart failure rehospitalizations and premature structural valve degeneration</a:t>
            </a:r>
            <a:r>
              <a:rPr lang="en-US" sz="1800" kern="0" baseline="30000">
                <a:solidFill>
                  <a:schemeClr val="accent6"/>
                </a:solidFill>
              </a:rPr>
              <a:t>1,2,3,4</a:t>
            </a:r>
            <a:endParaRPr lang="en-US" sz="2600" kern="0">
              <a:solidFill>
                <a:schemeClr val="accent6"/>
              </a:solidFill>
            </a:endParaRPr>
          </a:p>
          <a:p>
            <a:pPr lvl="1">
              <a:lnSpc>
                <a:spcPct val="120000"/>
              </a:lnSpc>
            </a:pPr>
            <a:endParaRPr lang="en-US" sz="2600" b="1" kern="0">
              <a:solidFill>
                <a:srgbClr val="0070C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6493D8-0CF7-428A-B6B2-2D5BA91C9CFB}"/>
              </a:ext>
            </a:extLst>
          </p:cNvPr>
          <p:cNvSpPr txBox="1"/>
          <p:nvPr/>
        </p:nvSpPr>
        <p:spPr>
          <a:xfrm>
            <a:off x="10279893" y="5826182"/>
            <a:ext cx="187487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253" hangingPunct="0"/>
            <a:r>
              <a:rPr kumimoji="0" lang="en-IE" sz="1200" i="0" u="none" strike="noStrike" cap="none" spc="0" normalizeH="0" baseline="0">
                <a:ln>
                  <a:noFill/>
                </a:ln>
                <a:solidFill>
                  <a:srgbClr val="6A737B"/>
                </a:solidFill>
                <a:effectLst/>
                <a:uFillTx/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* Pre-Discharge **</a:t>
            </a:r>
            <a:r>
              <a:rPr kumimoji="0" lang="en-US" sz="1100" i="0" u="none" strike="noStrike" cap="none" spc="0" normalizeH="0" baseline="0">
                <a:ln>
                  <a:noFill/>
                </a:ln>
                <a:effectLst/>
                <a:uFillTx/>
                <a:latin typeface="Century Gothic" panose="020B0502020202020204" pitchFamily="34" charset="0"/>
                <a:ea typeface="+mn-lt"/>
                <a:cs typeface="+mn-lt"/>
                <a:sym typeface="Century Gothic"/>
              </a:rPr>
              <a:t>30-day</a:t>
            </a:r>
            <a:endParaRPr lang="en-US" sz="1100" kern="1200">
              <a:solidFill>
                <a:schemeClr val="tx1"/>
              </a:solidFill>
              <a:latin typeface="Century Gothic" panose="020B0502020202020204" pitchFamily="34" charset="0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162197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532507F-2DDF-4209-BFD0-288CD50CF024}"/>
              </a:ext>
            </a:extLst>
          </p:cNvPr>
          <p:cNvSpPr txBox="1">
            <a:spLocks/>
          </p:cNvSpPr>
          <p:nvPr/>
        </p:nvSpPr>
        <p:spPr>
          <a:xfrm>
            <a:off x="1121884" y="160774"/>
            <a:ext cx="9948232" cy="773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3200">
                <a:solidFill>
                  <a:schemeClr val="accent2"/>
                </a:solidFill>
                <a:latin typeface="Century Gothic"/>
              </a:rPr>
              <a:t>Study Limitations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3200">
                <a:solidFill>
                  <a:schemeClr val="accent6"/>
                </a:solidFill>
                <a:latin typeface="Century Gothic"/>
                <a:sym typeface="Century Gothic"/>
              </a:rPr>
              <a:t>ACURATE </a:t>
            </a:r>
            <a:r>
              <a:rPr lang="en-IE" sz="3200" i="1">
                <a:solidFill>
                  <a:schemeClr val="accent6"/>
                </a:solidFill>
                <a:latin typeface="Century Gothic"/>
                <a:sym typeface="Century Gothic"/>
              </a:rPr>
              <a:t>neo2</a:t>
            </a:r>
            <a:r>
              <a:rPr lang="en-IE" sz="3200">
                <a:solidFill>
                  <a:schemeClr val="accent6"/>
                </a:solidFill>
                <a:latin typeface="Century Gothic"/>
                <a:sym typeface="Century Gothic"/>
              </a:rPr>
              <a:t> &amp; SAPIEN 3 Ultra</a:t>
            </a:r>
            <a:r>
              <a:rPr lang="en-IE" sz="3200">
                <a:solidFill>
                  <a:schemeClr val="accent2"/>
                </a:solidFill>
                <a:highlight>
                  <a:srgbClr val="FFFF00"/>
                </a:highlight>
                <a:latin typeface="Century Gothic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A3C3E2-D64B-4536-918B-5451607435DA}"/>
              </a:ext>
            </a:extLst>
          </p:cNvPr>
          <p:cNvSpPr txBox="1"/>
          <p:nvPr/>
        </p:nvSpPr>
        <p:spPr>
          <a:xfrm>
            <a:off x="466725" y="6361026"/>
            <a:ext cx="117252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CAUTION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: In Europe, ACURATE neo and neo2 Aortic Valve Systems are CE-marked. In the USA, ACURATE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neo2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is an investigational device and restricted under federal law to investigational use only. Not available for sale.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9D0810-D9FC-44AA-93E8-DDF322809ECA}"/>
              </a:ext>
            </a:extLst>
          </p:cNvPr>
          <p:cNvSpPr txBox="1">
            <a:spLocks/>
          </p:cNvSpPr>
          <p:nvPr/>
        </p:nvSpPr>
        <p:spPr>
          <a:xfrm>
            <a:off x="583114" y="1926092"/>
            <a:ext cx="11025772" cy="36977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accent6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This is a non-randomized study, which incorporates 1:1 propensity matching (PSM), which does not fully exclude selection biases.</a:t>
            </a:r>
            <a:endParaRPr lang="en-IE" sz="2400">
              <a:solidFill>
                <a:schemeClr val="accent6"/>
              </a:solidFill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IE" sz="2400">
              <a:solidFill>
                <a:schemeClr val="accent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accent6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Site-reported data are reported. No independent Core-Laboratory or Clinical Event Committee adjudication have been used in this study.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sz="2400">
              <a:solidFill>
                <a:schemeClr val="accent6"/>
              </a:solidFill>
              <a:latin typeface="Century Gothic" panose="020B0502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IE" sz="2400">
                <a:solidFill>
                  <a:schemeClr val="accent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Extremely calcified patients were excluded from this study.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DC53DE-D109-477E-BC88-C83266EFE4C8}"/>
              </a:ext>
            </a:extLst>
          </p:cNvPr>
          <p:cNvSpPr txBox="1"/>
          <p:nvPr/>
        </p:nvSpPr>
        <p:spPr>
          <a:xfrm>
            <a:off x="4364717" y="6640759"/>
            <a:ext cx="7219375" cy="205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Pellegrini C. ACURATE neo2 versus SAPIEN 3 Ultra. EuroIntervention 2022. </a:t>
            </a:r>
          </a:p>
        </p:txBody>
      </p:sp>
    </p:spTree>
    <p:extLst>
      <p:ext uri="{BB962C8B-B14F-4D97-AF65-F5344CB8AC3E}">
        <p14:creationId xmlns:p14="http://schemas.microsoft.com/office/powerpoint/2010/main" val="73054843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C123D-7451-4B5C-BAB4-CF8A122DF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Backup: </a:t>
            </a:r>
            <a:r>
              <a:rPr lang="en-US"/>
              <a:t>Entire Population Baseline Characteristics and Essential Outcomes</a:t>
            </a:r>
          </a:p>
        </p:txBody>
      </p:sp>
    </p:spTree>
    <p:extLst>
      <p:ext uri="{BB962C8B-B14F-4D97-AF65-F5344CB8AC3E}">
        <p14:creationId xmlns:p14="http://schemas.microsoft.com/office/powerpoint/2010/main" val="244666063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SC Gradient Lines">
  <a:themeElements>
    <a:clrScheme name="BSC Gradient Lines">
      <a:dk1>
        <a:srgbClr val="6A737B"/>
      </a:dk1>
      <a:lt1>
        <a:srgbClr val="FFFFFF"/>
      </a:lt1>
      <a:dk2>
        <a:srgbClr val="A7A7A7"/>
      </a:dk2>
      <a:lt2>
        <a:srgbClr val="535353"/>
      </a:lt2>
      <a:accent1>
        <a:srgbClr val="BB33FF"/>
      </a:accent1>
      <a:accent2>
        <a:srgbClr val="00BECC"/>
      </a:accent2>
      <a:accent3>
        <a:srgbClr val="3485FE"/>
      </a:accent3>
      <a:accent4>
        <a:srgbClr val="8800CC"/>
      </a:accent4>
      <a:accent5>
        <a:srgbClr val="00EEFF"/>
      </a:accent5>
      <a:accent6>
        <a:srgbClr val="003C71"/>
      </a:accent6>
      <a:hlink>
        <a:srgbClr val="0000FF"/>
      </a:hlink>
      <a:folHlink>
        <a:srgbClr val="FF00FF"/>
      </a:folHlink>
    </a:clrScheme>
    <a:fontScheme name="BSC Gradient Lines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BSC Gradient Lin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25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6A737B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25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6A737B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181191a-d764-4b77-921c-9ee97a9432f7">
      <UserInfo>
        <DisplayName>Zanon, Sarah</DisplayName>
        <AccountId>21</AccountId>
        <AccountType/>
      </UserInfo>
      <UserInfo>
        <DisplayName>Feeley, Marc</DisplayName>
        <AccountId>11</AccountId>
        <AccountType/>
      </UserInfo>
      <UserInfo>
        <DisplayName>Chapdelaine, Taylor (she/her/hers)</DisplayName>
        <AccountId>23</AccountId>
        <AccountType/>
      </UserInfo>
      <UserInfo>
        <DisplayName>Nelson, Leah</DisplayName>
        <AccountId>179</AccountId>
        <AccountType/>
      </UserInfo>
      <UserInfo>
        <DisplayName>Haddad, Mounia</DisplayName>
        <AccountId>184</AccountId>
        <AccountType/>
      </UserInfo>
      <UserInfo>
        <DisplayName>Weinberger, Emma</DisplayName>
        <AccountId>84</AccountId>
        <AccountType/>
      </UserInfo>
      <UserInfo>
        <DisplayName>Wunsch, David</DisplayName>
        <AccountId>22</AccountId>
        <AccountType/>
      </UserInfo>
      <UserInfo>
        <DisplayName>Purnell, Kevin</DisplayName>
        <AccountId>27</AccountId>
        <AccountType/>
      </UserInfo>
      <UserInfo>
        <DisplayName>Brandt, Eric</DisplayName>
        <AccountId>26</AccountId>
        <AccountType/>
      </UserInfo>
    </SharedWithUsers>
    <MediaLengthInSeconds xmlns="99a3ad0a-e8e9-4e5c-af99-c32c21a3c1a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1BA41484AEA41A8577C5E94D8448D" ma:contentTypeVersion="9" ma:contentTypeDescription="Create a new document." ma:contentTypeScope="" ma:versionID="f4af36bdcd3babe661a0b7e53a9574e2">
  <xsd:schema xmlns:xsd="http://www.w3.org/2001/XMLSchema" xmlns:xs="http://www.w3.org/2001/XMLSchema" xmlns:p="http://schemas.microsoft.com/office/2006/metadata/properties" xmlns:ns2="99a3ad0a-e8e9-4e5c-af99-c32c21a3c1ab" xmlns:ns3="8181191a-d764-4b77-921c-9ee97a9432f7" targetNamespace="http://schemas.microsoft.com/office/2006/metadata/properties" ma:root="true" ma:fieldsID="803af5a3575e794837e02ed309e72179" ns2:_="" ns3:_="">
    <xsd:import namespace="99a3ad0a-e8e9-4e5c-af99-c32c21a3c1ab"/>
    <xsd:import namespace="8181191a-d764-4b77-921c-9ee97a9432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a3ad0a-e8e9-4e5c-af99-c32c21a3c1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81191a-d764-4b77-921c-9ee97a9432f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CEAA39-EF58-4F3B-B81A-D79646DC6BF0}">
  <ds:schemaRefs>
    <ds:schemaRef ds:uri="8181191a-d764-4b77-921c-9ee97a9432f7"/>
    <ds:schemaRef ds:uri="http://purl.org/dc/terms/"/>
    <ds:schemaRef ds:uri="http://schemas.openxmlformats.org/package/2006/metadata/core-properties"/>
    <ds:schemaRef ds:uri="http://purl.org/dc/dcmitype/"/>
    <ds:schemaRef ds:uri="99a3ad0a-e8e9-4e5c-af99-c32c21a3c1ab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116E246-8285-4591-9703-8A293A18E4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a3ad0a-e8e9-4e5c-af99-c32c21a3c1ab"/>
    <ds:schemaRef ds:uri="8181191a-d764-4b77-921c-9ee97a9432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7C7598-ABC2-4AEC-9466-07D5152136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4068</Words>
  <Application>Microsoft Office PowerPoint</Application>
  <PresentationFormat>Widescreen</PresentationFormat>
  <Paragraphs>657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Symbol</vt:lpstr>
      <vt:lpstr>Wingdings</vt:lpstr>
      <vt:lpstr>BSC Gradient Lines</vt:lpstr>
      <vt:lpstr>ACURATE neo2TM v SAPIEN 3 UltraTM Head-to-Head Comparison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Backup: Entire Population Baseline Characteristics and Essential Outcomes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ACURATE neo2TM v SAPIEN 3 UltraTM Head-to-Head Comparison, TCT 2021</dc:title>
  <dc:creator>Feeley, Marc</dc:creator>
  <cp:lastModifiedBy>Vaccaro, Jeanie</cp:lastModifiedBy>
  <cp:revision>1</cp:revision>
  <dcterms:created xsi:type="dcterms:W3CDTF">2021-11-01T09:42:26Z</dcterms:created>
  <dcterms:modified xsi:type="dcterms:W3CDTF">2022-11-02T17:02:25Z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0x010100BD51BA41484AEA41A8577C5E94D8448D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Order">
    <vt:r8>22892100</vt:r8>
  </property>
  <property fmtid="{D5CDD505-2E9C-101B-9397-08002B2CF9AE}" pid="10" name="MediaServiceImageTags">
    <vt:lpwstr/>
  </property>
</Properties>
</file>