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4"/>
  </p:notesMasterIdLst>
  <p:sldIdLst>
    <p:sldId id="406" r:id="rId2"/>
    <p:sldId id="407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hman, Sharon (BSC)" initials="GS(" lastIdx="7" clrIdx="0"/>
  <p:cmAuthor id="1" name="Paul Jones" initials="P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33CC33"/>
    <a:srgbClr val="FFFF66"/>
    <a:srgbClr val="EDF6F9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60" autoAdjust="0"/>
    <p:restoredTop sz="94660"/>
  </p:normalViewPr>
  <p:slideViewPr>
    <p:cSldViewPr>
      <p:cViewPr>
        <p:scale>
          <a:sx n="90" d="100"/>
          <a:sy n="90" d="100"/>
        </p:scale>
        <p:origin x="-1140" y="-24"/>
      </p:cViewPr>
      <p:guideLst>
        <p:guide orient="horz" pos="2400"/>
        <p:guide orient="horz" pos="816"/>
        <p:guide pos="2880"/>
        <p:guide pos="5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432994E4-B8DE-409E-8BCA-ADCCE352F401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919DB3AE-9F1B-44B7-A4ED-6E4213F6D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5109-6062-4D45-9FC4-2CFD9E83527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5109-6062-4D45-9FC4-2CFD9E83527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5109-6062-4D45-9FC4-2CFD9E83527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5109-6062-4D45-9FC4-2CFD9E83527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Placeholder 1"/>
          <p:cNvSpPr>
            <a:spLocks noGrp="1"/>
          </p:cNvSpPr>
          <p:nvPr>
            <p:ph type="ctrTitle"/>
          </p:nvPr>
        </p:nvSpPr>
        <p:spPr>
          <a:xfrm>
            <a:off x="685800" y="3108325"/>
            <a:ext cx="7772400" cy="641350"/>
          </a:xfrm>
        </p:spPr>
        <p:txBody>
          <a:bodyPr/>
          <a:lstStyle>
            <a:lvl1pPr algn="ctr"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05475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005263"/>
            <a:ext cx="6400800" cy="5254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610600" cy="54102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010400" cy="646331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1"/>
            <a:ext cx="4267200" cy="26289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1"/>
            <a:ext cx="4267200" cy="26289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4000501"/>
            <a:ext cx="4267200" cy="26289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1"/>
            <a:ext cx="4267200" cy="26289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4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239000" cy="646331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4076700" cy="54102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4076700" cy="54102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53200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Sans Unicode" pitchFamily="34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2E47B38-5252-4B37-A129-E9C4AD30CC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5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9" y="250825"/>
            <a:ext cx="6734175" cy="646331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600201"/>
            <a:ext cx="4038600" cy="4525963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0125" y="1600201"/>
            <a:ext cx="4038600" cy="4525963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3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9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3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0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Lucida Sans Unicode" pitchFamily="34" charset="0"/>
                <a:cs typeface="Lucida Sans Unicode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5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484313"/>
            <a:ext cx="8001000" cy="468153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252538" indent="-342900">
              <a:defRPr sz="2400" b="1"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buNone/>
              <a:defRPr baseline="0">
                <a:solidFill>
                  <a:srgbClr val="CC000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60350"/>
            <a:ext cx="8858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410200"/>
          </a:xfrm>
        </p:spPr>
        <p:txBody>
          <a:bodyPr/>
          <a:lstStyle>
            <a:lvl1pPr>
              <a:defRPr sz="28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400">
                <a:latin typeface="Lucida Sans Unicode" pitchFamily="34" charset="0"/>
                <a:cs typeface="Lucida Sans Unicode" pitchFamily="34" charset="0"/>
              </a:defRPr>
            </a:lvl2pPr>
            <a:lvl3pPr>
              <a:defRPr sz="20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8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8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410200"/>
          </a:xfrm>
        </p:spPr>
        <p:txBody>
          <a:bodyPr/>
          <a:lstStyle>
            <a:lvl1pPr>
              <a:defRPr sz="28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400">
                <a:latin typeface="Lucida Sans Unicode" pitchFamily="34" charset="0"/>
                <a:cs typeface="Lucida Sans Unicode" pitchFamily="34" charset="0"/>
              </a:defRPr>
            </a:lvl2pPr>
            <a:lvl3pPr>
              <a:defRPr sz="20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8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8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Lucida Sans Unicode" pitchFamily="34" charset="0"/>
                <a:cs typeface="Lucida Sans Unicod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000">
                <a:latin typeface="Lucida Sans Unicode" pitchFamily="34" charset="0"/>
                <a:cs typeface="Lucida Sans Unicode" pitchFamily="34" charset="0"/>
              </a:defRPr>
            </a:lvl2pPr>
            <a:lvl3pPr>
              <a:defRPr sz="18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6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6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Lucida Sans Unicode" pitchFamily="34" charset="0"/>
                <a:cs typeface="Lucida Sans Unicod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000">
                <a:latin typeface="Lucida Sans Unicode" pitchFamily="34" charset="0"/>
                <a:cs typeface="Lucida Sans Unicode" pitchFamily="34" charset="0"/>
              </a:defRPr>
            </a:lvl2pPr>
            <a:lvl3pPr>
              <a:defRPr sz="18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6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6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4135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219200"/>
            <a:ext cx="8686800" cy="54102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1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067800" cy="64135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67200" cy="26289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267200" cy="26289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4000500"/>
            <a:ext cx="4267200" cy="26289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267200" cy="2628900"/>
          </a:xfrm>
        </p:spPr>
        <p:txBody>
          <a:bodyPr/>
          <a:lstStyle>
            <a:lvl1pPr>
              <a:defRPr>
                <a:latin typeface="Lucida Sans Unicode" pitchFamily="34" charset="0"/>
                <a:cs typeface="Lucida Sans Unicode" pitchFamily="34" charset="0"/>
              </a:defRPr>
            </a:lvl1pPr>
            <a:lvl2pPr>
              <a:defRPr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8223556" y="6629400"/>
            <a:ext cx="920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kern="12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CRM-235011-AB</a:t>
            </a:r>
            <a:endParaRPr lang="en-US" sz="800" kern="1200" dirty="0" smtClean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756" y="1219200"/>
            <a:ext cx="8686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06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46"/>
          <p:cNvSpPr>
            <a:spLocks noChangeArrowheads="1"/>
          </p:cNvSpPr>
          <p:nvPr userDrawn="1"/>
        </p:nvSpPr>
        <p:spPr bwMode="auto">
          <a:xfrm>
            <a:off x="-12251" y="6643727"/>
            <a:ext cx="8967788" cy="2160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F1F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 adapted from those presented by </a:t>
            </a:r>
            <a:r>
              <a:rPr lang="en-US" sz="800" dirty="0" err="1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MD at  </a:t>
            </a:r>
            <a:r>
              <a:rPr lang="en-US" sz="800" dirty="0" smtClean="0">
                <a:solidFill>
                  <a:srgbClr val="C0C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 2014, Washington, DC USA</a:t>
            </a:r>
            <a:endParaRPr lang="en-US" sz="800" dirty="0">
              <a:solidFill>
                <a:srgbClr val="C0C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4" r:id="rId21"/>
    <p:sldLayoutId id="2147483745" r:id="rId22"/>
    <p:sldLayoutId id="2147483746" r:id="rId23"/>
    <p:sldLayoutId id="2147483747" r:id="rId24"/>
    <p:sldLayoutId id="2147483748" r:id="rId25"/>
    <p:sldLayoutId id="2147483749" r:id="rId26"/>
    <p:sldLayoutId id="2147483750" r:id="rId27"/>
    <p:sldLayoutId id="2147483751" r:id="rId28"/>
    <p:sldLayoutId id="2147483752" r:id="rId29"/>
    <p:sldLayoutId id="2147483753" r:id="rId30"/>
    <p:sldLayoutId id="2147483754" r:id="rId31"/>
    <p:sldLayoutId id="2147483755" r:id="rId3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Lucida Sans Unicode" pitchFamily="34" charset="0"/>
          <a:ea typeface="+mj-ea"/>
          <a:cs typeface="Lucida Sans Unicode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Arial" pitchFamily="34" charset="0"/>
          <a:cs typeface="Lucida Sans Unicode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"/>
        <a:defRPr sz="2400">
          <a:solidFill>
            <a:schemeClr val="bg1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"/>
        <a:defRPr sz="2400">
          <a:solidFill>
            <a:schemeClr val="bg1"/>
          </a:solidFill>
          <a:latin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-"/>
        <a:defRPr sz="2000">
          <a:solidFill>
            <a:schemeClr val="bg1"/>
          </a:solidFill>
          <a:latin typeface="Lucida Sans Unicode" pitchFamily="34" charset="0"/>
          <a:cs typeface="Lucida Sans Unicode" pitchFamily="34" charset="0"/>
        </a:defRPr>
      </a:lvl3pPr>
      <a:lvl4pPr marL="1943100" indent="-4572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AutoNum type="alphaLcParenR"/>
        <a:defRPr sz="1600">
          <a:solidFill>
            <a:schemeClr val="bg1"/>
          </a:solidFill>
          <a:latin typeface="Lucida Sans Unicode" pitchFamily="34" charset="0"/>
          <a:cs typeface="+mn-cs"/>
        </a:defRPr>
      </a:lvl4pPr>
      <a:lvl5pPr marL="2286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bg1"/>
          </a:solidFill>
          <a:latin typeface="Lucida Sans Unicode" pitchFamily="34" charset="0"/>
          <a:cs typeface="+mn-cs"/>
        </a:defRPr>
      </a:lvl5pPr>
      <a:lvl6pPr marL="2743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bg1"/>
          </a:solidFill>
          <a:latin typeface="Lucida Sans Unicode" pitchFamily="34" charset="0"/>
          <a:cs typeface="+mn-cs"/>
        </a:defRPr>
      </a:lvl6pPr>
      <a:lvl7pPr marL="3200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bg1"/>
          </a:solidFill>
          <a:latin typeface="Lucida Sans Unicode" pitchFamily="34" charset="0"/>
          <a:cs typeface="+mn-cs"/>
        </a:defRPr>
      </a:lvl7pPr>
      <a:lvl8pPr marL="3657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bg1"/>
          </a:solidFill>
          <a:latin typeface="Lucida Sans Unicode" pitchFamily="34" charset="0"/>
          <a:cs typeface="+mn-cs"/>
        </a:defRPr>
      </a:lvl8pPr>
      <a:lvl9pPr marL="4114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bg1"/>
          </a:solidFill>
          <a:latin typeface="Lucida Sans Unicode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915400" cy="641350"/>
          </a:xfrm>
        </p:spPr>
        <p:txBody>
          <a:bodyPr/>
          <a:lstStyle/>
          <a:p>
            <a:r>
              <a:rPr lang="en-US" dirty="0"/>
              <a:t>Long-Term </a:t>
            </a:r>
            <a:r>
              <a:rPr lang="en-US" dirty="0" smtClean="0"/>
              <a:t>Survival </a:t>
            </a:r>
            <a:r>
              <a:rPr lang="en-US" dirty="0"/>
              <a:t>with Cardiac Resynchronization Therapy in Mild Heart Failure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153400" cy="525462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Adapted from the American College of Cardiology Late Breaking Presentation by</a:t>
            </a:r>
          </a:p>
          <a:p>
            <a:pPr>
              <a:defRPr/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Ilan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Goldenberg, MD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20118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1400" dirty="0" err="1" smtClean="0">
                <a:solidFill>
                  <a:srgbClr val="FFFF66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Leviev</a:t>
            </a:r>
            <a:r>
              <a:rPr lang="en-US" sz="1400" dirty="0" smtClean="0">
                <a:solidFill>
                  <a:srgbClr val="FFFF66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 Heart Center, Sheba Medical Center and Tel Aviv University, Israel</a:t>
            </a:r>
            <a:endParaRPr lang="en-US" sz="1400" dirty="0">
              <a:solidFill>
                <a:srgbClr val="FFFF66"/>
              </a:solidFill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821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March 30, 2014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Washington, DC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609600" y="2141538"/>
            <a:ext cx="81534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800">
                <a:solidFill>
                  <a:srgbClr val="FFFFFF"/>
                </a:solidFill>
                <a:latin typeface="Lucida Sans Unicode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00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000" b="1" dirty="0" smtClean="0"/>
              <a:t>MADIT-CRT Long Term Follow-Up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32879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The long-term follow-up  of MADIT-CRT  was supported by an unrestricted grant from </a:t>
            </a:r>
            <a:endParaRPr lang="en-US" sz="1400" b="1" dirty="0" smtClean="0">
              <a:solidFill>
                <a:srgbClr val="FFFFFF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Boston </a:t>
            </a:r>
            <a:r>
              <a:rPr lang="en-US" sz="1400" b="1" dirty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Scientific</a:t>
            </a:r>
          </a:p>
        </p:txBody>
      </p:sp>
    </p:spTree>
    <p:extLst>
      <p:ext uri="{BB962C8B-B14F-4D97-AF65-F5344CB8AC3E}">
        <p14:creationId xmlns:p14="http://schemas.microsoft.com/office/powerpoint/2010/main" val="356490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kern="1200" dirty="0">
                <a:solidFill>
                  <a:srgbClr val="FFFF66"/>
                </a:solidFill>
                <a:ea typeface="+mj-ea"/>
              </a:rPr>
              <a:t>Results</a:t>
            </a:r>
            <a:endParaRPr lang="en-US" sz="4400" kern="1200" dirty="0">
              <a:solidFill>
                <a:srgbClr val="FFFF66"/>
              </a:solidFill>
              <a:ea typeface="+mj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681537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en-US" sz="2800" kern="1200" dirty="0" smtClean="0"/>
              <a:t>Follow-Up Data</a:t>
            </a:r>
            <a:endParaRPr lang="en-US" sz="2800" kern="1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/>
              <a:t>Follow-up time:</a:t>
            </a:r>
          </a:p>
          <a:p>
            <a:pPr lvl="1"/>
            <a:r>
              <a:rPr lang="en-US" dirty="0"/>
              <a:t>In-trial: 2.4 </a:t>
            </a:r>
            <a:r>
              <a:rPr lang="en-US" dirty="0" err="1"/>
              <a:t>yrs</a:t>
            </a:r>
            <a:r>
              <a:rPr lang="en-US" dirty="0"/>
              <a:t> (IQR = 1.8 – 3.2)</a:t>
            </a:r>
          </a:p>
          <a:p>
            <a:pPr lvl="1"/>
            <a:r>
              <a:rPr lang="en-US" dirty="0"/>
              <a:t>Post-trial: 5.6 years (IQR = 5.1 – 6.4)</a:t>
            </a:r>
          </a:p>
          <a:p>
            <a:r>
              <a:rPr lang="en-US" dirty="0"/>
              <a:t>Device change:</a:t>
            </a:r>
          </a:p>
          <a:p>
            <a:pPr lvl="1"/>
            <a:r>
              <a:rPr lang="en-US" dirty="0"/>
              <a:t>ICD to CRT-D: 9%</a:t>
            </a:r>
          </a:p>
          <a:p>
            <a:pPr lvl="1"/>
            <a:r>
              <a:rPr lang="en-US" dirty="0"/>
              <a:t>CRT-D to ICD: 5%</a:t>
            </a:r>
          </a:p>
          <a:p>
            <a:r>
              <a:rPr lang="en-US" dirty="0"/>
              <a:t>Clinical events: </a:t>
            </a:r>
          </a:p>
          <a:p>
            <a:pPr lvl="1"/>
            <a:r>
              <a:rPr lang="en-US" dirty="0"/>
              <a:t>292 </a:t>
            </a:r>
            <a:r>
              <a:rPr lang="en-US" dirty="0" err="1"/>
              <a:t>pts</a:t>
            </a:r>
            <a:r>
              <a:rPr lang="en-US" dirty="0"/>
              <a:t> died (16%)</a:t>
            </a:r>
          </a:p>
          <a:p>
            <a:pPr lvl="1"/>
            <a:r>
              <a:rPr lang="en-US" dirty="0"/>
              <a:t>442 </a:t>
            </a:r>
            <a:r>
              <a:rPr lang="en-US" dirty="0" err="1"/>
              <a:t>pts</a:t>
            </a:r>
            <a:r>
              <a:rPr lang="en-US" dirty="0"/>
              <a:t> experienced a non-fatal HF event (24</a:t>
            </a:r>
            <a:r>
              <a:rPr lang="en-US" dirty="0" smtClean="0"/>
              <a:t>%)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LBBB: All-Cause Mortality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52400" y="6858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NNT = 9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3" y="1143000"/>
            <a:ext cx="8412497" cy="53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LBBB: Non-Fatal Heart Failure Events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1" y="1142285"/>
            <a:ext cx="8412497" cy="53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Non-LBBB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1050413"/>
            <a:ext cx="177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 Narrow" pitchFamily="34" charset="0"/>
              </a:rPr>
              <a:t>All-Cause Mortality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1050413"/>
            <a:ext cx="2797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 Narrow" pitchFamily="34" charset="0"/>
              </a:rPr>
              <a:t>Non-Fatal Heart Failure Events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600200"/>
            <a:ext cx="8778240" cy="499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Multivariate Analysis</a:t>
            </a:r>
            <a:br>
              <a:rPr lang="en-US" sz="2800" dirty="0" smtClean="0"/>
            </a:br>
            <a:r>
              <a:rPr lang="en-US" sz="2800" dirty="0" smtClean="0"/>
              <a:t>Survival Benefit of CRT-D by LBBB Status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27475"/>
              </p:ext>
            </p:extLst>
          </p:nvPr>
        </p:nvGraphicFramePr>
        <p:xfrm>
          <a:off x="609600" y="1577340"/>
          <a:ext cx="8077201" cy="284226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661199"/>
                <a:gridCol w="1429937"/>
                <a:gridCol w="884635"/>
                <a:gridCol w="1429937"/>
                <a:gridCol w="884635"/>
                <a:gridCol w="1786858"/>
              </a:tblGrid>
              <a:tr h="26346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LBBB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Non-LBBB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P-Interaction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End Point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HR </a:t>
                      </a:r>
                    </a:p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(95% CI)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P-value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HR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(95% CI)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P-value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9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All-cause mortality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0.59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(0.43 – 0.80)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1.57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(1.03 – 2.39)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0.04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</a:p>
                  </a:txBody>
                  <a:tcPr marL="9525" marR="9525" marT="9525" marB="0" anchor="ctr"/>
                </a:tc>
              </a:tr>
              <a:tr h="269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Non-fatal HF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0.38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(0.30 – 0.48)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1.13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(0.80 – 1.60)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0.48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</a:p>
                  </a:txBody>
                  <a:tcPr marL="9525" marR="9525" marT="9525" marB="0" anchor="ctr"/>
                </a:tc>
              </a:tr>
              <a:tr h="269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HF or death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0.45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(0.37 – 0.56)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1.27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(0.94 – 1.73)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0.12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&lt;0.001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4570274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rPr>
              <a:t>Findings are further adjusted for age at enrollment, serum creatinine ≥ 1.4 mg/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rPr>
              <a:t>dL</a:t>
            </a:r>
            <a:r>
              <a:rPr lang="en-US" dirty="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rPr>
              <a:t>, smoking status, diabetes mellitus, etiology of cardiomyopathy, LV end systolic volume, QRS duration ≥ 150 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rPr>
              <a:t>ms</a:t>
            </a:r>
            <a:r>
              <a:rPr lang="en-US" dirty="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rPr>
              <a:t> , NYHA class &gt; II at 3 months prior to enrollment.</a:t>
            </a:r>
          </a:p>
        </p:txBody>
      </p:sp>
    </p:spTree>
    <p:extLst>
      <p:ext uri="{BB962C8B-B14F-4D97-AF65-F5344CB8AC3E}">
        <p14:creationId xmlns:p14="http://schemas.microsoft.com/office/powerpoint/2010/main" val="11736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LBBB Subgroup Analysis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124700" cy="538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3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en-US" sz="2800" kern="1200" dirty="0" smtClean="0"/>
              <a:t>Non-LBBB Subgroup Analysis</a:t>
            </a:r>
            <a:endParaRPr lang="en-US" sz="2800" kern="1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3" descr="C:\Users\Professor Goldenberg\AppData\Local\Microsoft\Windows\Temporary Internet Files\Content.IE5\SYX85PIF\Forest_NLBBB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990600"/>
            <a:ext cx="74390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2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681537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en-US" sz="2800" kern="1200" dirty="0" smtClean="0"/>
              <a:t>Summary</a:t>
            </a:r>
            <a:endParaRPr lang="en-US" sz="2800" kern="1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/>
              <a:t>In patients with mild heart failure symptoms, left ventricular dysfunction, and LBBB, early intervention with CRT is associated with a significant long-term survival benefit</a:t>
            </a:r>
          </a:p>
          <a:p>
            <a:endParaRPr lang="en-US" dirty="0"/>
          </a:p>
          <a:p>
            <a:r>
              <a:rPr lang="en-US" dirty="0" smtClean="0"/>
              <a:t>No survival benefit found in mild heart failure patients without LBBB</a:t>
            </a:r>
          </a:p>
        </p:txBody>
      </p:sp>
    </p:spTree>
    <p:extLst>
      <p:ext uri="{BB962C8B-B14F-4D97-AF65-F5344CB8AC3E}">
        <p14:creationId xmlns:p14="http://schemas.microsoft.com/office/powerpoint/2010/main" val="23818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58785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800" dirty="0"/>
              <a:t>CRT-D Systems from Boston Scientific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" y="650175"/>
            <a:ext cx="864108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b="1" dirty="0"/>
              <a:t>Indications and Usage</a:t>
            </a:r>
          </a:p>
          <a:p>
            <a:pPr marL="0" indent="0">
              <a:buNone/>
            </a:pPr>
            <a:r>
              <a:rPr lang="en-US" sz="1000" dirty="0"/>
              <a:t>These Boston Scientific Cardiac Resynchronization Therapy Defibrillators (CRT-Ds) are indicated for patients </a:t>
            </a:r>
            <a:r>
              <a:rPr lang="en-US" sz="1000" dirty="0" smtClean="0"/>
              <a:t>with heart </a:t>
            </a:r>
            <a:r>
              <a:rPr lang="en-US" sz="1000" dirty="0"/>
              <a:t>failure who receive stable optimal pharmacologic therapy (OPT) for heart failure and who meet any one of </a:t>
            </a:r>
            <a:r>
              <a:rPr lang="en-US" sz="1000" dirty="0" smtClean="0"/>
              <a:t>the following classifications</a:t>
            </a:r>
            <a:r>
              <a:rPr lang="en-US" sz="1000" dirty="0"/>
              <a:t>:</a:t>
            </a:r>
          </a:p>
          <a:p>
            <a:pPr lvl="1"/>
            <a:r>
              <a:rPr lang="en-US" sz="1000" dirty="0" smtClean="0"/>
              <a:t>Moderate </a:t>
            </a:r>
            <a:r>
              <a:rPr lang="en-US" sz="1000" dirty="0"/>
              <a:t>to severe heart failure (NYHA Class III-IV) with EF ≤ 35% and QRS duration ≥ 120 </a:t>
            </a:r>
            <a:r>
              <a:rPr lang="en-US" sz="1000" dirty="0" err="1"/>
              <a:t>ms</a:t>
            </a:r>
            <a:endParaRPr lang="en-US" sz="1000" dirty="0"/>
          </a:p>
          <a:p>
            <a:pPr lvl="1"/>
            <a:r>
              <a:rPr lang="en-US" sz="1000" dirty="0" smtClean="0"/>
              <a:t>Left </a:t>
            </a:r>
            <a:r>
              <a:rPr lang="en-US" sz="1000" dirty="0"/>
              <a:t>bundle branch block (LBBB) with QRS ≥ 130 </a:t>
            </a:r>
            <a:r>
              <a:rPr lang="en-US" sz="1000" dirty="0" err="1"/>
              <a:t>ms</a:t>
            </a:r>
            <a:r>
              <a:rPr lang="en-US" sz="1000" dirty="0"/>
              <a:t>, EF ≤ 30%, and mild (NYHA Class II) ischemic </a:t>
            </a:r>
            <a:r>
              <a:rPr lang="en-US" sz="1000" dirty="0" smtClean="0"/>
              <a:t>or </a:t>
            </a:r>
            <a:r>
              <a:rPr lang="en-US" sz="1000" dirty="0" err="1" smtClean="0"/>
              <a:t>nonischemic</a:t>
            </a:r>
            <a:r>
              <a:rPr lang="en-US" sz="1000" dirty="0" smtClean="0"/>
              <a:t> </a:t>
            </a:r>
            <a:r>
              <a:rPr lang="en-US" sz="1000" dirty="0"/>
              <a:t>heart failure or asymptomatic (NYHA Class I) ischemic heart </a:t>
            </a:r>
            <a:r>
              <a:rPr lang="en-US" sz="1000" dirty="0" smtClean="0"/>
              <a:t>failure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Contraindications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There are no contraindications for this device.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Warnings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Read the product labeling thoroughly before implanting the pulse generator to avoid damage to the system. </a:t>
            </a:r>
            <a:r>
              <a:rPr lang="en-US" sz="1000" dirty="0" smtClean="0"/>
              <a:t>For single </a:t>
            </a:r>
            <a:r>
              <a:rPr lang="en-US" sz="1000" dirty="0"/>
              <a:t>patient use only. Do not reuse, reprocess, or </a:t>
            </a:r>
            <a:r>
              <a:rPr lang="en-US" sz="1000" dirty="0" err="1"/>
              <a:t>resterilize</a:t>
            </a:r>
            <a:r>
              <a:rPr lang="en-US" sz="1000" dirty="0"/>
              <a:t>. Program the pulse generator </a:t>
            </a:r>
            <a:r>
              <a:rPr lang="en-US" sz="1000" dirty="0" err="1"/>
              <a:t>Tachy</a:t>
            </a:r>
            <a:r>
              <a:rPr lang="en-US" sz="1000" dirty="0"/>
              <a:t> Mode to </a:t>
            </a:r>
            <a:r>
              <a:rPr lang="en-US" sz="1000" dirty="0" smtClean="0"/>
              <a:t>Off during </a:t>
            </a:r>
            <a:r>
              <a:rPr lang="en-US" sz="1000" dirty="0"/>
              <a:t>implant, explant or postmortem procedures. Always have sterile external and internal defibrillator </a:t>
            </a:r>
            <a:r>
              <a:rPr lang="en-US" sz="1000" dirty="0" smtClean="0"/>
              <a:t>protection available </a:t>
            </a:r>
            <a:r>
              <a:rPr lang="en-US" sz="1000" dirty="0"/>
              <a:t>during implant. Ensure that an external defibrillator and medical personnel skilled in CPR are present </a:t>
            </a:r>
            <a:r>
              <a:rPr lang="en-US" sz="1000" dirty="0" smtClean="0"/>
              <a:t>during post-implant </a:t>
            </a:r>
            <a:r>
              <a:rPr lang="en-US" sz="1000" dirty="0"/>
              <a:t>device testing. Advise patients to seek medical guidance before entering environments that </a:t>
            </a:r>
            <a:r>
              <a:rPr lang="en-US" sz="1000" dirty="0" smtClean="0"/>
              <a:t>could adversely </a:t>
            </a:r>
            <a:r>
              <a:rPr lang="en-US" sz="1000" dirty="0"/>
              <a:t>affect the operation of the active implantable medical device, including areas protected by a warning </a:t>
            </a:r>
            <a:r>
              <a:rPr lang="en-US" sz="1000" dirty="0" smtClean="0"/>
              <a:t>notice that </a:t>
            </a:r>
            <a:r>
              <a:rPr lang="en-US" sz="1000" dirty="0"/>
              <a:t>prevents entry by patients who have a pulse generator. Do not expose a patient to MRI device scanning. Do </a:t>
            </a:r>
            <a:r>
              <a:rPr lang="en-US" sz="1000" dirty="0" smtClean="0"/>
              <a:t>not subject </a:t>
            </a:r>
            <a:r>
              <a:rPr lang="en-US" sz="1000" dirty="0"/>
              <a:t>a patient with an implanted pulse generator to diathermy, Do not use atrial-tracking modes in patients </a:t>
            </a:r>
            <a:r>
              <a:rPr lang="en-US" sz="1000" dirty="0" smtClean="0"/>
              <a:t>with chronic </a:t>
            </a:r>
            <a:r>
              <a:rPr lang="en-US" sz="1000" dirty="0"/>
              <a:t>refractory atrial tachyarrhythmias. Do not use atrial-only modes in patients with heart failure. LV </a:t>
            </a:r>
            <a:r>
              <a:rPr lang="en-US" sz="1000" dirty="0" smtClean="0"/>
              <a:t>lead dislodgment </a:t>
            </a:r>
            <a:r>
              <a:rPr lang="en-US" sz="1000" dirty="0"/>
              <a:t>to a position near the atria can result in atrial </a:t>
            </a:r>
            <a:r>
              <a:rPr lang="en-US" sz="1000" dirty="0" err="1"/>
              <a:t>oversensing</a:t>
            </a:r>
            <a:r>
              <a:rPr lang="en-US" sz="1000" dirty="0"/>
              <a:t> and LV pacing inhibition. Physicians </a:t>
            </a:r>
            <a:r>
              <a:rPr lang="en-US" sz="1000" dirty="0" smtClean="0"/>
              <a:t>should use </a:t>
            </a:r>
            <a:r>
              <a:rPr lang="en-US" sz="1000" dirty="0"/>
              <a:t>medical discretion when implanting this device in patients who present with slow VT. Do not kink, twist or </a:t>
            </a:r>
            <a:r>
              <a:rPr lang="en-US" sz="1000" dirty="0" smtClean="0"/>
              <a:t>braid the </a:t>
            </a:r>
            <a:r>
              <a:rPr lang="en-US" sz="1000" dirty="0"/>
              <a:t>lead with other leads. Do not use defibrillation patch leads with the CRT-D system. Do not use this </a:t>
            </a:r>
            <a:r>
              <a:rPr lang="en-US" sz="1000" dirty="0" smtClean="0"/>
              <a:t>pulse generator </a:t>
            </a:r>
            <a:r>
              <a:rPr lang="en-US" sz="1000" dirty="0"/>
              <a:t>with another pulse generator.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Precautions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For specific information on precautions, refer to the following sections of the product labeling: </a:t>
            </a:r>
            <a:r>
              <a:rPr lang="en-US" sz="1000" dirty="0" smtClean="0"/>
              <a:t>clinical considerations</a:t>
            </a:r>
            <a:r>
              <a:rPr lang="en-US" sz="1000" dirty="0"/>
              <a:t>; sterilization, storage and handling; implant and device programming; follow-up testing; explant </a:t>
            </a:r>
            <a:r>
              <a:rPr lang="en-US" sz="1000" dirty="0" smtClean="0"/>
              <a:t>and disposal</a:t>
            </a:r>
            <a:r>
              <a:rPr lang="en-US" sz="1000" dirty="0"/>
              <a:t>; environmental and medical therapy hazards; hospital and medical environments; home and </a:t>
            </a:r>
            <a:r>
              <a:rPr lang="en-US" sz="1000" dirty="0" smtClean="0"/>
              <a:t>occupational environments</a:t>
            </a:r>
            <a:r>
              <a:rPr lang="en-US" sz="1000" dirty="0"/>
              <a:t>. Advise patients to avoid sources of electromagnetic interference (EMI) because EMI may cause </a:t>
            </a:r>
            <a:r>
              <a:rPr lang="en-US" sz="1000" dirty="0" smtClean="0"/>
              <a:t>the pulse </a:t>
            </a:r>
            <a:r>
              <a:rPr lang="en-US" sz="1000" dirty="0"/>
              <a:t>generator to deliver inappropriate therapy or inhibit appropriate therapy.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Potential </a:t>
            </a:r>
            <a:r>
              <a:rPr lang="en-US" sz="1000" b="1" dirty="0"/>
              <a:t>Adverse Events</a:t>
            </a:r>
          </a:p>
          <a:p>
            <a:pPr marL="0" indent="0">
              <a:buNone/>
            </a:pPr>
            <a:r>
              <a:rPr lang="en-US" sz="1000" dirty="0"/>
              <a:t>Potential adverse events from implantation of the CRT-D system include, but are not limited to, the </a:t>
            </a:r>
            <a:r>
              <a:rPr lang="en-US" sz="1000" dirty="0" smtClean="0"/>
              <a:t>following: allergic/physical/physiologic </a:t>
            </a:r>
            <a:r>
              <a:rPr lang="en-US" sz="1000" dirty="0"/>
              <a:t>reaction, death, erosion/migration, fibrillation or other arrhythmias, lead or </a:t>
            </a:r>
            <a:r>
              <a:rPr lang="en-US" sz="1000" dirty="0" smtClean="0"/>
              <a:t>accessory breakage </a:t>
            </a:r>
            <a:r>
              <a:rPr lang="en-US" sz="1000" dirty="0"/>
              <a:t>(fracture/insulation/lead tip), hematoma/</a:t>
            </a:r>
            <a:r>
              <a:rPr lang="en-US" sz="1000" dirty="0" err="1"/>
              <a:t>seroma</a:t>
            </a:r>
            <a:r>
              <a:rPr lang="en-US" sz="1000" dirty="0"/>
              <a:t>, inappropriate or inability to provide </a:t>
            </a:r>
            <a:r>
              <a:rPr lang="en-US" sz="1000" dirty="0" smtClean="0"/>
              <a:t>therapy (shocks/pacing/sensing</a:t>
            </a:r>
            <a:r>
              <a:rPr lang="en-US" sz="1000" dirty="0"/>
              <a:t>), infection, procedure related, and component failure. Patients may develop </a:t>
            </a:r>
            <a:r>
              <a:rPr lang="en-US" sz="1000" dirty="0" smtClean="0"/>
              <a:t>psychological intolerance </a:t>
            </a:r>
            <a:r>
              <a:rPr lang="en-US" sz="1000" dirty="0"/>
              <a:t>to a pulse generator system and may experience fear of shocking, fear of device failure, or </a:t>
            </a:r>
            <a:r>
              <a:rPr lang="en-US" sz="1000" dirty="0" smtClean="0"/>
              <a:t>imagined shocking</a:t>
            </a:r>
            <a:r>
              <a:rPr lang="en-US" sz="1000" dirty="0"/>
              <a:t>. In rare cases severe complications or device failures can occur.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1000" i="1" dirty="0" smtClean="0"/>
              <a:t>Refer </a:t>
            </a:r>
            <a:r>
              <a:rPr lang="en-US" sz="1000" i="1" dirty="0"/>
              <a:t>to the product labeling for specific indications, contraindications, warnings/precautions and adverse events. Rx only.</a:t>
            </a:r>
          </a:p>
          <a:p>
            <a:pPr marL="0" indent="0">
              <a:buNone/>
            </a:pPr>
            <a:r>
              <a:rPr lang="en-US" sz="1000" i="1" dirty="0"/>
              <a:t>(Rev. Q</a:t>
            </a:r>
            <a:r>
              <a:rPr lang="en-US" sz="1000" i="1" dirty="0" smtClean="0"/>
              <a:t>)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8475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1820 ICM/NICM </a:t>
            </a:r>
            <a:r>
              <a:rPr lang="en-US" sz="2000" dirty="0" err="1"/>
              <a:t>pts</a:t>
            </a:r>
            <a:r>
              <a:rPr lang="en-US" sz="2000" dirty="0"/>
              <a:t>: </a:t>
            </a:r>
          </a:p>
          <a:p>
            <a:r>
              <a:rPr lang="en-US" sz="2000" dirty="0"/>
              <a:t>EF ≤ 30%</a:t>
            </a:r>
          </a:p>
          <a:p>
            <a:r>
              <a:rPr lang="en-US" sz="2000" dirty="0"/>
              <a:t>QRS ≥ 130 </a:t>
            </a:r>
            <a:r>
              <a:rPr lang="en-US" sz="2000" dirty="0" err="1"/>
              <a:t>msec</a:t>
            </a:r>
            <a:endParaRPr lang="en-US" sz="2000" dirty="0"/>
          </a:p>
          <a:p>
            <a:r>
              <a:rPr lang="en-US" sz="2000" dirty="0"/>
              <a:t>NYHA I/II</a:t>
            </a:r>
          </a:p>
          <a:p>
            <a:pPr marL="0" indent="0">
              <a:buNone/>
            </a:pPr>
            <a:r>
              <a:rPr lang="en-US" sz="2000" dirty="0"/>
              <a:t>Randomization:</a:t>
            </a:r>
          </a:p>
          <a:p>
            <a:r>
              <a:rPr lang="en-US" sz="2000" dirty="0"/>
              <a:t>CRT-D vs. </a:t>
            </a:r>
            <a:r>
              <a:rPr lang="en-US" sz="2000" dirty="0" smtClean="0"/>
              <a:t>ICD-only*</a:t>
            </a:r>
            <a:endParaRPr lang="en-US" sz="2000" dirty="0"/>
          </a:p>
          <a:p>
            <a:r>
              <a:rPr lang="en-US" sz="2000" dirty="0"/>
              <a:t>3:2 ratio </a:t>
            </a:r>
          </a:p>
          <a:p>
            <a:pPr marL="0" indent="0">
              <a:buNone/>
            </a:pPr>
            <a:r>
              <a:rPr lang="en-US" sz="2000" dirty="0"/>
              <a:t>Mean </a:t>
            </a:r>
            <a:r>
              <a:rPr lang="en-US" sz="2000" dirty="0" smtClean="0"/>
              <a:t>Follow-Up</a:t>
            </a:r>
            <a:r>
              <a:rPr lang="en-US" sz="2000" dirty="0"/>
              <a:t>:</a:t>
            </a:r>
          </a:p>
          <a:p>
            <a:r>
              <a:rPr lang="en-US" sz="2000" dirty="0"/>
              <a:t>2.4 </a:t>
            </a:r>
            <a:r>
              <a:rPr lang="en-US" sz="2000" dirty="0" err="1"/>
              <a:t>yrs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Outcome:</a:t>
            </a:r>
          </a:p>
          <a:p>
            <a:r>
              <a:rPr lang="en-US" sz="2000" dirty="0"/>
              <a:t>HR=0.66 (p=0.001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600" dirty="0" smtClean="0"/>
              <a:t>*Boston Scientific ICD and CRT-D devices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0350"/>
            <a:ext cx="9001156" cy="631825"/>
          </a:xfrm>
        </p:spPr>
        <p:txBody>
          <a:bodyPr/>
          <a:lstStyle/>
          <a:p>
            <a:r>
              <a:rPr lang="en-US" sz="2800" dirty="0" smtClean="0"/>
              <a:t>Background: MADIT-CRT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324600"/>
            <a:ext cx="868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Moss A, et al. </a:t>
            </a:r>
            <a:r>
              <a:rPr lang="en-US" sz="1100" i="1" dirty="0" smtClean="0">
                <a:solidFill>
                  <a:srgbClr val="FFFFFF"/>
                </a:solidFill>
              </a:rPr>
              <a:t>NEJM</a:t>
            </a:r>
            <a:r>
              <a:rPr lang="en-US" sz="1100" dirty="0" smtClean="0">
                <a:solidFill>
                  <a:srgbClr val="FFFFFF"/>
                </a:solidFill>
              </a:rPr>
              <a:t>. </a:t>
            </a:r>
            <a:r>
              <a:rPr lang="en-US" sz="1100" dirty="0">
                <a:solidFill>
                  <a:srgbClr val="FFFFFF"/>
                </a:solidFill>
              </a:rPr>
              <a:t>2009;361:1329-38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91" y="1564329"/>
            <a:ext cx="5792172" cy="399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2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6026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/>
              <a:t>CRT-D Systems from Boston Scientific –</a:t>
            </a:r>
            <a:br>
              <a:rPr lang="en-US" sz="2400" dirty="0"/>
            </a:br>
            <a:r>
              <a:rPr lang="en-US" sz="2400" dirty="0"/>
              <a:t>PUNCTUA, ENERGEN, and INCEPTA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425" y="1242950"/>
            <a:ext cx="8669975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 smtClean="0"/>
              <a:t>Indications </a:t>
            </a:r>
            <a:r>
              <a:rPr lang="en-US" sz="900" b="1" dirty="0"/>
              <a:t>and Usage</a:t>
            </a:r>
          </a:p>
          <a:p>
            <a:pPr marL="0" indent="0">
              <a:buNone/>
            </a:pPr>
            <a:r>
              <a:rPr lang="en-US" sz="900" dirty="0"/>
              <a:t>The PUNCTUA</a:t>
            </a:r>
            <a:r>
              <a:rPr lang="en-US" sz="900" baseline="30000" dirty="0"/>
              <a:t>TM</a:t>
            </a:r>
            <a:r>
              <a:rPr lang="en-US" sz="900" dirty="0"/>
              <a:t>, ENERGEN</a:t>
            </a:r>
            <a:r>
              <a:rPr lang="en-US" sz="900" baseline="30000" dirty="0"/>
              <a:t>TM</a:t>
            </a:r>
            <a:r>
              <a:rPr lang="en-US" sz="900" dirty="0"/>
              <a:t>, and INCEPTA</a:t>
            </a:r>
            <a:r>
              <a:rPr lang="en-US" sz="900" baseline="30000" dirty="0"/>
              <a:t>TM</a:t>
            </a:r>
            <a:r>
              <a:rPr lang="en-US" sz="900" dirty="0"/>
              <a:t> Cardiac Resynchronization Therapy Defibrillators (CRT-Ds) </a:t>
            </a:r>
            <a:r>
              <a:rPr lang="en-US" sz="900" dirty="0" smtClean="0"/>
              <a:t>are indicated </a:t>
            </a:r>
            <a:r>
              <a:rPr lang="en-US" sz="900" dirty="0"/>
              <a:t>for patients with heart failure who receive stable optimal pharmacologic therapy (OPT) for heart failure </a:t>
            </a:r>
            <a:r>
              <a:rPr lang="en-US" sz="900" dirty="0" smtClean="0"/>
              <a:t>and who </a:t>
            </a:r>
            <a:r>
              <a:rPr lang="en-US" sz="900" dirty="0"/>
              <a:t>meet any one of the following </a:t>
            </a:r>
            <a:r>
              <a:rPr lang="en-US" sz="900" dirty="0" smtClean="0"/>
              <a:t>classifications:</a:t>
            </a:r>
          </a:p>
          <a:p>
            <a:pPr lvl="1"/>
            <a:r>
              <a:rPr lang="en-US" sz="900" dirty="0" smtClean="0"/>
              <a:t>Moderate </a:t>
            </a:r>
            <a:r>
              <a:rPr lang="en-US" sz="900" dirty="0"/>
              <a:t>to severe heart failure (NYHA Class III-IV) with EF ≤ 35% and QRS duration ≥ 120 </a:t>
            </a:r>
            <a:r>
              <a:rPr lang="en-US" sz="900" dirty="0" err="1" smtClean="0"/>
              <a:t>ms</a:t>
            </a:r>
            <a:endParaRPr lang="en-US" sz="900" dirty="0" smtClean="0"/>
          </a:p>
          <a:p>
            <a:pPr lvl="1"/>
            <a:r>
              <a:rPr lang="en-US" sz="900" dirty="0" smtClean="0"/>
              <a:t>Left </a:t>
            </a:r>
            <a:r>
              <a:rPr lang="en-US" sz="900" dirty="0"/>
              <a:t>bundle branch block (LBBB) with QRS ≥ 130 </a:t>
            </a:r>
            <a:r>
              <a:rPr lang="en-US" sz="900" dirty="0" err="1"/>
              <a:t>ms</a:t>
            </a:r>
            <a:r>
              <a:rPr lang="en-US" sz="900" dirty="0"/>
              <a:t>, EF ≤ 30%, and mild (NYHA Class II) ischemic </a:t>
            </a:r>
            <a:r>
              <a:rPr lang="en-US" sz="900" dirty="0" smtClean="0"/>
              <a:t>or </a:t>
            </a:r>
            <a:r>
              <a:rPr lang="en-US" sz="900" dirty="0" err="1" smtClean="0"/>
              <a:t>nonischemic</a:t>
            </a:r>
            <a:r>
              <a:rPr lang="en-US" sz="900" dirty="0" smtClean="0"/>
              <a:t> </a:t>
            </a:r>
            <a:r>
              <a:rPr lang="en-US" sz="900" dirty="0"/>
              <a:t>heart failure or asymptomatic (NYHA Class I) ischemic heart failure</a:t>
            </a:r>
          </a:p>
          <a:p>
            <a:pPr marL="0" indent="0">
              <a:buNone/>
            </a:pPr>
            <a:r>
              <a:rPr lang="en-US" sz="900" b="1" dirty="0"/>
              <a:t>Contraindications</a:t>
            </a:r>
          </a:p>
          <a:p>
            <a:pPr marL="0" indent="0">
              <a:buNone/>
            </a:pPr>
            <a:r>
              <a:rPr lang="en-US" sz="900" dirty="0"/>
              <a:t>There are no contraindications for this device.</a:t>
            </a:r>
          </a:p>
          <a:p>
            <a:pPr marL="0" indent="0">
              <a:buNone/>
            </a:pPr>
            <a:r>
              <a:rPr lang="en-US" sz="900" b="1" dirty="0"/>
              <a:t>Warnings</a:t>
            </a:r>
          </a:p>
          <a:p>
            <a:pPr marL="0" indent="0">
              <a:buNone/>
            </a:pPr>
            <a:r>
              <a:rPr lang="en-US" sz="900" dirty="0"/>
              <a:t>Read the product labeling thoroughly before implanting the pulse generator to avoid damage to the system. </a:t>
            </a:r>
            <a:r>
              <a:rPr lang="en-US" sz="900" dirty="0" smtClean="0"/>
              <a:t>For single </a:t>
            </a:r>
            <a:r>
              <a:rPr lang="en-US" sz="900" dirty="0"/>
              <a:t>patient use only. Do not reuse, reprocess, or </a:t>
            </a:r>
            <a:r>
              <a:rPr lang="en-US" sz="900" dirty="0" err="1"/>
              <a:t>resterilize</a:t>
            </a:r>
            <a:r>
              <a:rPr lang="en-US" sz="900" dirty="0"/>
              <a:t>. Program the pulse generator </a:t>
            </a:r>
            <a:r>
              <a:rPr lang="en-US" sz="900" dirty="0" err="1"/>
              <a:t>Tachy</a:t>
            </a:r>
            <a:r>
              <a:rPr lang="en-US" sz="900" dirty="0"/>
              <a:t> Mode to </a:t>
            </a:r>
            <a:r>
              <a:rPr lang="en-US" sz="900" dirty="0" smtClean="0"/>
              <a:t>Off during </a:t>
            </a:r>
            <a:r>
              <a:rPr lang="en-US" sz="900" dirty="0"/>
              <a:t>implant, explant or postmortem procedures. Always have external defibrillator protection available </a:t>
            </a:r>
            <a:r>
              <a:rPr lang="en-US" sz="900" dirty="0" smtClean="0"/>
              <a:t>during implant</a:t>
            </a:r>
            <a:r>
              <a:rPr lang="en-US" sz="900" dirty="0"/>
              <a:t>. Ensure that an external defibrillator and medical personnel skilled in CPR are present during </a:t>
            </a:r>
            <a:r>
              <a:rPr lang="en-US" sz="900" dirty="0" smtClean="0"/>
              <a:t>post-implant device </a:t>
            </a:r>
            <a:r>
              <a:rPr lang="en-US" sz="900" dirty="0"/>
              <a:t>testing. Advise patients to seek medical guidance before entering environments that could adversely </a:t>
            </a:r>
            <a:r>
              <a:rPr lang="en-US" sz="900" dirty="0" smtClean="0"/>
              <a:t>affect the </a:t>
            </a:r>
            <a:r>
              <a:rPr lang="en-US" sz="900" dirty="0"/>
              <a:t>operation of the active implantable medical device, including areas protected by a warning notice that </a:t>
            </a:r>
            <a:r>
              <a:rPr lang="en-US" sz="900" dirty="0" smtClean="0"/>
              <a:t>prevents entry </a:t>
            </a:r>
            <a:r>
              <a:rPr lang="en-US" sz="900" dirty="0"/>
              <a:t>by patients who have a pulse generator. Do not expose a patient to MRI device scanning.. Do not subject </a:t>
            </a:r>
            <a:r>
              <a:rPr lang="en-US" sz="900" dirty="0" smtClean="0"/>
              <a:t>a patient </a:t>
            </a:r>
            <a:r>
              <a:rPr lang="en-US" sz="900" dirty="0"/>
              <a:t>with an implanted pulse generator to diathermy, Do not use atrial-tracking modes in patients with </a:t>
            </a:r>
            <a:r>
              <a:rPr lang="en-US" sz="900" dirty="0" smtClean="0"/>
              <a:t>chronic refractory </a:t>
            </a:r>
            <a:r>
              <a:rPr lang="en-US" sz="900" dirty="0"/>
              <a:t>atrial tachyarrhythmias. Do not use atrial-only modes in patients with heart failure. LV lead dislodgment </a:t>
            </a:r>
            <a:r>
              <a:rPr lang="en-US" sz="900" dirty="0" smtClean="0"/>
              <a:t>to a </a:t>
            </a:r>
            <a:r>
              <a:rPr lang="en-US" sz="900" dirty="0"/>
              <a:t>position near the atria can result in atrial </a:t>
            </a:r>
            <a:r>
              <a:rPr lang="en-US" sz="900" dirty="0" err="1"/>
              <a:t>oversensing</a:t>
            </a:r>
            <a:r>
              <a:rPr lang="en-US" sz="900" dirty="0"/>
              <a:t> and LV pacing inhibition. Physicians should use </a:t>
            </a:r>
            <a:r>
              <a:rPr lang="en-US" sz="900" dirty="0" smtClean="0"/>
              <a:t>medical discretion </a:t>
            </a:r>
            <a:r>
              <a:rPr lang="en-US" sz="900" dirty="0"/>
              <a:t>when implanting this device in patients who present with slow VT. Do not kink, twist or braid the lead </a:t>
            </a:r>
            <a:r>
              <a:rPr lang="en-US" sz="900" dirty="0" smtClean="0"/>
              <a:t>with other </a:t>
            </a:r>
            <a:r>
              <a:rPr lang="en-US" sz="900" dirty="0"/>
              <a:t>leads. Do not use defibrillation patch leads with the CRT-D system. Do not use this pulse generator </a:t>
            </a:r>
            <a:r>
              <a:rPr lang="en-US" sz="900" dirty="0" smtClean="0"/>
              <a:t>with another </a:t>
            </a:r>
            <a:r>
              <a:rPr lang="en-US" sz="900" dirty="0"/>
              <a:t>pulse </a:t>
            </a:r>
            <a:r>
              <a:rPr lang="en-US" sz="900" dirty="0" smtClean="0"/>
              <a:t>generator.</a:t>
            </a:r>
          </a:p>
          <a:p>
            <a:pPr marL="0" indent="0">
              <a:buNone/>
            </a:pPr>
            <a:r>
              <a:rPr lang="en-US" sz="900" dirty="0" smtClean="0"/>
              <a:t>For </a:t>
            </a:r>
            <a:r>
              <a:rPr lang="en-US" sz="900" dirty="0"/>
              <a:t>DF4-LLHH or DF4-LLHO leads, use caution handling the lead terminal when the Connector Tool is not </a:t>
            </a:r>
            <a:r>
              <a:rPr lang="en-US" sz="900" dirty="0" smtClean="0"/>
              <a:t>present on </a:t>
            </a:r>
            <a:r>
              <a:rPr lang="en-US" sz="900" dirty="0"/>
              <a:t>the lead and do not directly contact the lead terminal with any surgical instruments or electrical connections </a:t>
            </a:r>
            <a:r>
              <a:rPr lang="en-US" sz="900" dirty="0" smtClean="0"/>
              <a:t>such as </a:t>
            </a:r>
            <a:r>
              <a:rPr lang="en-US" sz="900" dirty="0"/>
              <a:t>PSA (alligator) clips, ECG connections, forceps, hemostats, and clamps. Do not contact any other portion of </a:t>
            </a:r>
            <a:r>
              <a:rPr lang="en-US" sz="900" dirty="0" smtClean="0"/>
              <a:t>the DF4-LLHH </a:t>
            </a:r>
            <a:r>
              <a:rPr lang="en-US" sz="900" dirty="0"/>
              <a:t>or DF4-LLHO lead terminal, other than the terminal pin even when the lead cap is in place.</a:t>
            </a:r>
          </a:p>
          <a:p>
            <a:pPr marL="0" indent="0">
              <a:buNone/>
            </a:pPr>
            <a:r>
              <a:rPr lang="en-US" sz="900" b="1" dirty="0"/>
              <a:t>Precautions</a:t>
            </a:r>
          </a:p>
          <a:p>
            <a:pPr marL="0" indent="0">
              <a:buNone/>
            </a:pPr>
            <a:r>
              <a:rPr lang="en-US" sz="900" dirty="0"/>
              <a:t>For specific information on precautions, refer to the following sections of the product labeling: </a:t>
            </a:r>
            <a:r>
              <a:rPr lang="en-US" sz="900" dirty="0" smtClean="0"/>
              <a:t>clinical considerations</a:t>
            </a:r>
            <a:r>
              <a:rPr lang="en-US" sz="900" dirty="0"/>
              <a:t>; sterilization and storage; implantation; device programming; follow-up testing; explant and </a:t>
            </a:r>
            <a:r>
              <a:rPr lang="en-US" sz="900" dirty="0" smtClean="0"/>
              <a:t>disposal; environmental </a:t>
            </a:r>
            <a:r>
              <a:rPr lang="en-US" sz="900" dirty="0"/>
              <a:t>and medical therapy hazards; hospital and medical environments; home and </a:t>
            </a:r>
            <a:r>
              <a:rPr lang="en-US" sz="900" dirty="0" smtClean="0"/>
              <a:t>occupational environments</a:t>
            </a:r>
            <a:r>
              <a:rPr lang="en-US" sz="900" dirty="0"/>
              <a:t>; and supplemental precautionary information. Advise patients to avoid sources of </a:t>
            </a:r>
            <a:r>
              <a:rPr lang="en-US" sz="900" dirty="0" smtClean="0"/>
              <a:t>electromagnetic interference </a:t>
            </a:r>
            <a:r>
              <a:rPr lang="en-US" sz="900" dirty="0"/>
              <a:t>(EMI) because EMI may cause the pulse generator to deliver inappropriate therapy or inhibit </a:t>
            </a:r>
            <a:r>
              <a:rPr lang="en-US" sz="900" dirty="0" smtClean="0"/>
              <a:t>appropriate therapy</a:t>
            </a:r>
            <a:r>
              <a:rPr lang="en-US" sz="900" dirty="0"/>
              <a:t>.</a:t>
            </a:r>
          </a:p>
          <a:p>
            <a:pPr marL="0" indent="0">
              <a:buNone/>
            </a:pPr>
            <a:r>
              <a:rPr lang="en-US" sz="900" b="1" dirty="0"/>
              <a:t>Potential Adverse Events</a:t>
            </a:r>
          </a:p>
          <a:p>
            <a:pPr marL="0" indent="0">
              <a:buNone/>
            </a:pPr>
            <a:r>
              <a:rPr lang="en-US" sz="900" dirty="0"/>
              <a:t>Potential adverse events from implantation of the CRT-D system include, but are not limited to, the </a:t>
            </a:r>
            <a:r>
              <a:rPr lang="en-US" sz="900" dirty="0" smtClean="0"/>
              <a:t>following:  allergic/physical/physiologic </a:t>
            </a:r>
            <a:r>
              <a:rPr lang="en-US" sz="900" dirty="0"/>
              <a:t>reaction, death, erosion/migration, fibrillation or other arrhythmias, lead or </a:t>
            </a:r>
            <a:r>
              <a:rPr lang="en-US" sz="900" dirty="0" smtClean="0"/>
              <a:t>accessory breakage </a:t>
            </a:r>
            <a:r>
              <a:rPr lang="en-US" sz="900" dirty="0"/>
              <a:t>(fracture/insulation/lead tip), hematoma/</a:t>
            </a:r>
            <a:r>
              <a:rPr lang="en-US" sz="900" dirty="0" err="1"/>
              <a:t>seroma</a:t>
            </a:r>
            <a:r>
              <a:rPr lang="en-US" sz="900" dirty="0"/>
              <a:t>, inappropriate or inability to provide </a:t>
            </a:r>
            <a:r>
              <a:rPr lang="en-US" sz="900" dirty="0" smtClean="0"/>
              <a:t>therapy (shocks/pacing/sensing</a:t>
            </a:r>
            <a:r>
              <a:rPr lang="en-US" sz="900" dirty="0"/>
              <a:t>), infection, procedure related, and component failure. Patients may develop </a:t>
            </a:r>
            <a:r>
              <a:rPr lang="en-US" sz="900" dirty="0" smtClean="0"/>
              <a:t>psychological intolerance </a:t>
            </a:r>
            <a:r>
              <a:rPr lang="en-US" sz="900" dirty="0"/>
              <a:t>to a pulse generator system and may experience fear of shocking, fear of device failure, or </a:t>
            </a:r>
            <a:r>
              <a:rPr lang="en-US" sz="900" dirty="0" smtClean="0"/>
              <a:t>imagined shocking</a:t>
            </a:r>
            <a:r>
              <a:rPr lang="en-US" sz="900" dirty="0"/>
              <a:t>. In rare cases severe complications or device failures can occur</a:t>
            </a:r>
            <a:r>
              <a:rPr lang="en-US" sz="900" dirty="0" smtClean="0"/>
              <a:t>.</a:t>
            </a:r>
            <a:br>
              <a:rPr lang="en-US" sz="900" dirty="0" smtClean="0"/>
            </a:br>
            <a:endParaRPr lang="en-US" sz="900" dirty="0"/>
          </a:p>
          <a:p>
            <a:pPr marL="0" indent="0">
              <a:buNone/>
            </a:pPr>
            <a:r>
              <a:rPr lang="en-US" sz="900" i="1" dirty="0"/>
              <a:t>Refer to the product labeling for specific indications, contraindications, warnings/precautions and adverse events. Rx only.</a:t>
            </a:r>
          </a:p>
          <a:p>
            <a:pPr marL="0" indent="0">
              <a:buNone/>
            </a:pPr>
            <a:r>
              <a:rPr lang="en-US" sz="900" i="1" dirty="0"/>
              <a:t>(Rev. A)</a:t>
            </a:r>
          </a:p>
        </p:txBody>
      </p:sp>
    </p:spTree>
    <p:extLst>
      <p:ext uri="{BB962C8B-B14F-4D97-AF65-F5344CB8AC3E}">
        <p14:creationId xmlns:p14="http://schemas.microsoft.com/office/powerpoint/2010/main" val="390857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09398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800" dirty="0" smtClean="0"/>
              <a:t>ICD </a:t>
            </a:r>
            <a:r>
              <a:rPr lang="en-US" sz="2800" dirty="0"/>
              <a:t>Systems from Boston Scientific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" y="650175"/>
            <a:ext cx="864108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b="1" dirty="0"/>
              <a:t>ICD Indications and Usage</a:t>
            </a:r>
          </a:p>
          <a:p>
            <a:pPr marL="0" indent="0">
              <a:buNone/>
            </a:pPr>
            <a:r>
              <a:rPr lang="en-US" sz="1000" dirty="0"/>
              <a:t>ICDs are intended to provide ventricular </a:t>
            </a:r>
            <a:r>
              <a:rPr lang="en-US" sz="1000" dirty="0" err="1"/>
              <a:t>antitachycardia</a:t>
            </a:r>
            <a:r>
              <a:rPr lang="en-US" sz="1000" dirty="0"/>
              <a:t> pacing and ventricular defibrillation for automated </a:t>
            </a:r>
            <a:r>
              <a:rPr lang="en-US" sz="1000" dirty="0" smtClean="0"/>
              <a:t>treatment of </a:t>
            </a:r>
            <a:r>
              <a:rPr lang="en-US" sz="1000" dirty="0"/>
              <a:t>life-threatening ventricular arrhythmias. ICDs (i.e. Vitality AVT) with atrial therapies are also intended to </a:t>
            </a:r>
            <a:r>
              <a:rPr lang="en-US" sz="1000" dirty="0" smtClean="0"/>
              <a:t>provide atrial </a:t>
            </a:r>
            <a:r>
              <a:rPr lang="en-US" sz="1000" dirty="0" err="1"/>
              <a:t>antitachycardia</a:t>
            </a:r>
            <a:r>
              <a:rPr lang="en-US" sz="1000" dirty="0"/>
              <a:t> pacing and atrial defibrillation treatment in patients who have or are at risk of developing </a:t>
            </a:r>
            <a:r>
              <a:rPr lang="en-US" sz="1000" dirty="0" smtClean="0"/>
              <a:t>atrial tachyarrhythmias</a:t>
            </a:r>
            <a:r>
              <a:rPr lang="en-US" sz="1000" dirty="0"/>
              <a:t>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Contraindications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Use of ICD systems are contraindicated in: Patients whose ventricular tachyarrhythmias may have reversible </a:t>
            </a:r>
            <a:r>
              <a:rPr lang="en-US" sz="1000" dirty="0" smtClean="0"/>
              <a:t>cause, such </a:t>
            </a:r>
            <a:r>
              <a:rPr lang="en-US" sz="1000" dirty="0"/>
              <a:t>as 1) digitalis intoxication, 2) electrolyte imbalance, 3) hypoxia, or 4) sepsis, or whose </a:t>
            </a:r>
            <a:r>
              <a:rPr lang="en-US" sz="1000" dirty="0" smtClean="0"/>
              <a:t>ventricular tachyarrhythmias </a:t>
            </a:r>
            <a:r>
              <a:rPr lang="en-US" sz="1000" dirty="0"/>
              <a:t>have a transient cause, such as 1) acute myocardial infarction, 2) electrocution, or 3) </a:t>
            </a:r>
            <a:r>
              <a:rPr lang="en-US" sz="1000" dirty="0" smtClean="0"/>
              <a:t>drowning. Patients </a:t>
            </a:r>
            <a:r>
              <a:rPr lang="en-US" sz="1000" dirty="0"/>
              <a:t>who have a unipolar pacemaker.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Warnings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Read the product labeling thoroughly before implanting the pulse generator to avoid damage to the ICD system. </a:t>
            </a:r>
            <a:r>
              <a:rPr lang="en-US" sz="1000" dirty="0" smtClean="0"/>
              <a:t>For single </a:t>
            </a:r>
            <a:r>
              <a:rPr lang="en-US" sz="1000" dirty="0"/>
              <a:t>patient use only, Do not reuse, reprocess, or </a:t>
            </a:r>
            <a:r>
              <a:rPr lang="en-US" sz="1000" dirty="0" err="1"/>
              <a:t>resterilize</a:t>
            </a:r>
            <a:r>
              <a:rPr lang="en-US" sz="1000" dirty="0"/>
              <a:t>. Program the pulse generator ventricular </a:t>
            </a:r>
            <a:r>
              <a:rPr lang="en-US" sz="1000" dirty="0" err="1"/>
              <a:t>Tachy</a:t>
            </a:r>
            <a:r>
              <a:rPr lang="en-US" sz="1000" dirty="0"/>
              <a:t> </a:t>
            </a:r>
            <a:r>
              <a:rPr lang="en-US" sz="1000" dirty="0" smtClean="0"/>
              <a:t>Mode to </a:t>
            </a:r>
            <a:r>
              <a:rPr lang="en-US" sz="1000" dirty="0"/>
              <a:t>Off during implant, explant or post-mortem procedures. Always have external defibrillator protection </a:t>
            </a:r>
            <a:r>
              <a:rPr lang="en-US" sz="1000" dirty="0" smtClean="0"/>
              <a:t>available during </a:t>
            </a:r>
            <a:r>
              <a:rPr lang="en-US" sz="1000" dirty="0"/>
              <a:t>implant. Ensure that an external defibrillator and medical personnel skilled in cardiopulmonary </a:t>
            </a:r>
            <a:r>
              <a:rPr lang="en-US" sz="1000" dirty="0" smtClean="0"/>
              <a:t>resuscitation (CPR</a:t>
            </a:r>
            <a:r>
              <a:rPr lang="en-US" sz="1000" dirty="0"/>
              <a:t>) are present during post-implant device testing. Patients should seek medical guidance before </a:t>
            </a:r>
            <a:r>
              <a:rPr lang="en-US" sz="1000" dirty="0" smtClean="0"/>
              <a:t>entering environments </a:t>
            </a:r>
            <a:r>
              <a:rPr lang="en-US" sz="1000" dirty="0"/>
              <a:t>that could adversely affect the operation of the active implantable medical device, including </a:t>
            </a:r>
            <a:r>
              <a:rPr lang="en-US" sz="1000" dirty="0" smtClean="0"/>
              <a:t>areas protected </a:t>
            </a:r>
            <a:r>
              <a:rPr lang="en-US" sz="1000" dirty="0"/>
              <a:t>by a warning notice that prevents entry by patients who have a pulse generator. Do not expose a patient </a:t>
            </a:r>
            <a:r>
              <a:rPr lang="en-US" sz="1000" dirty="0" smtClean="0"/>
              <a:t>to MRI </a:t>
            </a:r>
            <a:r>
              <a:rPr lang="en-US" sz="1000" dirty="0"/>
              <a:t>device scanning. Do not subject a patient with an implanted pulse generator to diathermy. Do not use </a:t>
            </a:r>
            <a:r>
              <a:rPr lang="en-US" sz="1000" dirty="0" smtClean="0"/>
              <a:t>atrial tracking </a:t>
            </a:r>
            <a:r>
              <a:rPr lang="en-US" sz="1000" dirty="0"/>
              <a:t>modes (or an AVT device) in patients with chronic refractory atrial tachyarrhythmias. Do not use this </a:t>
            </a:r>
            <a:r>
              <a:rPr lang="en-US" sz="1000" dirty="0" smtClean="0"/>
              <a:t>pulse generator </a:t>
            </a:r>
            <a:r>
              <a:rPr lang="en-US" sz="1000" dirty="0"/>
              <a:t>with another pulse generator. Do not kink, twist or braid lead with other leads</a:t>
            </a:r>
            <a:r>
              <a:rPr lang="en-US" sz="1000" dirty="0" smtClean="0"/>
              <a:t>..</a:t>
            </a:r>
            <a:endParaRPr lang="en-US" sz="1000" dirty="0"/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Precautions</a:t>
            </a:r>
            <a:endParaRPr lang="en-US" sz="1000" b="1" dirty="0"/>
          </a:p>
          <a:p>
            <a:pPr marL="0" indent="0">
              <a:buNone/>
            </a:pPr>
            <a:r>
              <a:rPr lang="en-US" sz="1000" dirty="0"/>
              <a:t>For specific information on precautions, refer to the following sections of the product labeling: </a:t>
            </a:r>
            <a:r>
              <a:rPr lang="en-US" sz="1000" dirty="0" smtClean="0"/>
              <a:t>clinical considerations</a:t>
            </a:r>
            <a:r>
              <a:rPr lang="en-US" sz="1000" dirty="0"/>
              <a:t>; sterilization and storage; implantation; device programming; environmental and medical </a:t>
            </a:r>
            <a:r>
              <a:rPr lang="en-US" sz="1000" dirty="0" smtClean="0"/>
              <a:t>therapy hazards</a:t>
            </a:r>
            <a:r>
              <a:rPr lang="en-US" sz="1000" dirty="0"/>
              <a:t>; hospital and medical environments; home and occupational environments follow-up testing; explant </a:t>
            </a:r>
            <a:r>
              <a:rPr lang="en-US" sz="1000" dirty="0" smtClean="0"/>
              <a:t>and disposal</a:t>
            </a:r>
            <a:r>
              <a:rPr lang="en-US" sz="1000" dirty="0"/>
              <a:t>; supplemental precautionary information. Advise patients to avoid sources of electromagnetic </a:t>
            </a:r>
            <a:r>
              <a:rPr lang="en-US" sz="1000" dirty="0" smtClean="0"/>
              <a:t>interference (EMI</a:t>
            </a:r>
            <a:r>
              <a:rPr lang="en-US" sz="1000" dirty="0"/>
              <a:t>).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sz="1000" b="1" dirty="0" smtClean="0"/>
              <a:t>Potential </a:t>
            </a:r>
            <a:r>
              <a:rPr lang="en-US" sz="1000" b="1" dirty="0"/>
              <a:t>Adverse Events</a:t>
            </a:r>
          </a:p>
          <a:p>
            <a:pPr marL="0" indent="0">
              <a:buNone/>
            </a:pPr>
            <a:r>
              <a:rPr lang="en-US" sz="1000" dirty="0"/>
              <a:t>Potential adverse events from implantation of the ICD system include, but are not limited to, the </a:t>
            </a:r>
            <a:r>
              <a:rPr lang="en-US" sz="1000" dirty="0" smtClean="0"/>
              <a:t>following: allergic/physical/physiologic </a:t>
            </a:r>
            <a:r>
              <a:rPr lang="en-US" sz="1000" dirty="0"/>
              <a:t>reaction, death, erosion/migration, fibrillation or other arrhythmias, lead or </a:t>
            </a:r>
            <a:r>
              <a:rPr lang="en-US" sz="1000" dirty="0" smtClean="0"/>
              <a:t>accessory breakage </a:t>
            </a:r>
            <a:r>
              <a:rPr lang="en-US" sz="1000" dirty="0"/>
              <a:t>(fracture/insulation/lead tip), hematoma/</a:t>
            </a:r>
            <a:r>
              <a:rPr lang="en-US" sz="1000" dirty="0" err="1"/>
              <a:t>seroma</a:t>
            </a:r>
            <a:r>
              <a:rPr lang="en-US" sz="1000" dirty="0"/>
              <a:t>, inappropriate or inability to provide </a:t>
            </a:r>
            <a:r>
              <a:rPr lang="en-US" sz="1000" dirty="0" smtClean="0"/>
              <a:t>therapy (shocks/pacing/sensing</a:t>
            </a:r>
            <a:r>
              <a:rPr lang="en-US" sz="1000" dirty="0"/>
              <a:t>), infection, procedure related, </a:t>
            </a:r>
            <a:r>
              <a:rPr lang="en-US" sz="1000" dirty="0" err="1"/>
              <a:t>psychologic</a:t>
            </a:r>
            <a:r>
              <a:rPr lang="en-US" sz="1000" dirty="0"/>
              <a:t> intolerance to an ICD system </a:t>
            </a:r>
            <a:r>
              <a:rPr lang="en-US" sz="1000" dirty="0" smtClean="0"/>
              <a:t>– patients susceptible </a:t>
            </a:r>
            <a:r>
              <a:rPr lang="en-US" sz="1000" dirty="0"/>
              <a:t>to frequent shocks despite antiarrhythmic medical management/imagined shocking, and </a:t>
            </a:r>
            <a:r>
              <a:rPr lang="en-US" sz="1000" dirty="0" smtClean="0"/>
              <a:t>component failure</a:t>
            </a:r>
            <a:r>
              <a:rPr lang="en-US" sz="1000" dirty="0"/>
              <a:t>. In rare cases severe complications or device failures can occur</a:t>
            </a:r>
            <a:r>
              <a:rPr lang="en-US" sz="1000" dirty="0" smtClean="0"/>
              <a:t>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i="1" dirty="0"/>
              <a:t>Refer to the product labeling for specific indications, contraindications, warnings/ precautions and adverse events. Rx only.</a:t>
            </a:r>
          </a:p>
          <a:p>
            <a:pPr marL="0" indent="0">
              <a:buNone/>
            </a:pPr>
            <a:r>
              <a:rPr lang="en-US" sz="1000" i="1" dirty="0"/>
              <a:t>(Rev. P)</a:t>
            </a:r>
          </a:p>
        </p:txBody>
      </p:sp>
    </p:spTree>
    <p:extLst>
      <p:ext uri="{BB962C8B-B14F-4D97-AF65-F5344CB8AC3E}">
        <p14:creationId xmlns:p14="http://schemas.microsoft.com/office/powerpoint/2010/main" val="86245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78729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 smtClean="0"/>
              <a:t>ICD </a:t>
            </a:r>
            <a:r>
              <a:rPr lang="en-US" sz="2400" dirty="0"/>
              <a:t>Systems from Boston Scientific –</a:t>
            </a:r>
            <a:br>
              <a:rPr lang="en-US" sz="2400" dirty="0"/>
            </a:br>
            <a:r>
              <a:rPr lang="en-US" sz="2400" dirty="0"/>
              <a:t>PUNCTUA, ENERGEN, and INCEPTA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1625" y="1254825"/>
            <a:ext cx="8593775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/>
              <a:t>ICD Indications and Usage</a:t>
            </a:r>
          </a:p>
          <a:p>
            <a:pPr marL="0" indent="0">
              <a:buNone/>
            </a:pPr>
            <a:r>
              <a:rPr lang="en-US" sz="900" dirty="0"/>
              <a:t>PUNCTUA</a:t>
            </a:r>
            <a:r>
              <a:rPr lang="en-US" sz="900" baseline="30000" dirty="0"/>
              <a:t>TM</a:t>
            </a:r>
            <a:r>
              <a:rPr lang="en-US" sz="900" dirty="0"/>
              <a:t>, ENERGEN</a:t>
            </a:r>
            <a:r>
              <a:rPr lang="en-US" sz="900" baseline="30000" dirty="0"/>
              <a:t>TM</a:t>
            </a:r>
            <a:r>
              <a:rPr lang="en-US" sz="900" dirty="0"/>
              <a:t>, and INCEPTA</a:t>
            </a:r>
            <a:r>
              <a:rPr lang="en-US" sz="900" baseline="30000" dirty="0"/>
              <a:t>TM</a:t>
            </a:r>
            <a:r>
              <a:rPr lang="en-US" sz="900" dirty="0"/>
              <a:t> ICDs are intended to provide ventricular </a:t>
            </a:r>
            <a:r>
              <a:rPr lang="en-US" sz="900" dirty="0" err="1"/>
              <a:t>antitachycardia</a:t>
            </a:r>
            <a:r>
              <a:rPr lang="en-US" sz="900" dirty="0"/>
              <a:t> pacing </a:t>
            </a:r>
            <a:r>
              <a:rPr lang="en-US" sz="900" dirty="0" smtClean="0"/>
              <a:t>and ventricular </a:t>
            </a:r>
            <a:r>
              <a:rPr lang="en-US" sz="900" dirty="0"/>
              <a:t>defibrillation for automated treatment of life-threatening ventricular </a:t>
            </a:r>
            <a:r>
              <a:rPr lang="en-US" sz="900" dirty="0" smtClean="0"/>
              <a:t>arrhythmias.</a:t>
            </a:r>
          </a:p>
          <a:p>
            <a:pPr marL="0" indent="0">
              <a:buNone/>
            </a:pPr>
            <a:r>
              <a:rPr lang="en-US" sz="900" b="1" dirty="0" smtClean="0"/>
              <a:t>Contraindications</a:t>
            </a:r>
            <a:endParaRPr lang="en-US" sz="900" b="1" dirty="0"/>
          </a:p>
          <a:p>
            <a:pPr marL="0" indent="0">
              <a:buNone/>
            </a:pPr>
            <a:r>
              <a:rPr lang="en-US" sz="900" dirty="0"/>
              <a:t>Use of these ICD systems are contraindicated in: Patients whose ventricular tachyarrhythmias may have </a:t>
            </a:r>
            <a:r>
              <a:rPr lang="en-US" sz="900" dirty="0" smtClean="0"/>
              <a:t>reversible cause</a:t>
            </a:r>
            <a:r>
              <a:rPr lang="en-US" sz="900" dirty="0"/>
              <a:t>, such as 1) digitalis intoxication, 2) electrolyte imbalance, 3) hypoxia, or 4) sepsis, or whose </a:t>
            </a:r>
            <a:r>
              <a:rPr lang="en-US" sz="900" dirty="0" smtClean="0"/>
              <a:t>ventricular tachyarrhythmias </a:t>
            </a:r>
            <a:r>
              <a:rPr lang="en-US" sz="900" dirty="0"/>
              <a:t>have a transient cause, such as 1) acute myocardial infarction, 2) electrocution, or 3) </a:t>
            </a:r>
            <a:r>
              <a:rPr lang="en-US" sz="900" dirty="0" smtClean="0"/>
              <a:t>drowning. Patients </a:t>
            </a:r>
            <a:r>
              <a:rPr lang="en-US" sz="900" dirty="0"/>
              <a:t>who have a unipolar pacemaker.</a:t>
            </a:r>
          </a:p>
          <a:p>
            <a:pPr marL="0" indent="0">
              <a:buNone/>
            </a:pPr>
            <a:r>
              <a:rPr lang="en-US" sz="900" b="1" dirty="0"/>
              <a:t>Warnings</a:t>
            </a:r>
          </a:p>
          <a:p>
            <a:pPr marL="0" indent="0">
              <a:buNone/>
            </a:pPr>
            <a:r>
              <a:rPr lang="en-US" sz="900" dirty="0"/>
              <a:t>Read the product labeling thoroughly before implanting the pulse generator to avoid damage to the ICD system. </a:t>
            </a:r>
            <a:r>
              <a:rPr lang="en-US" sz="900" dirty="0" smtClean="0"/>
              <a:t>For single </a:t>
            </a:r>
            <a:r>
              <a:rPr lang="en-US" sz="900" dirty="0"/>
              <a:t>patient use only. Do not reuse, reprocess, or </a:t>
            </a:r>
            <a:r>
              <a:rPr lang="en-US" sz="900" dirty="0" err="1"/>
              <a:t>resterilize</a:t>
            </a:r>
            <a:r>
              <a:rPr lang="en-US" sz="900" dirty="0"/>
              <a:t>. Program the pulse generator ventricular </a:t>
            </a:r>
            <a:r>
              <a:rPr lang="en-US" sz="900" dirty="0" err="1"/>
              <a:t>Tachy</a:t>
            </a:r>
            <a:r>
              <a:rPr lang="en-US" sz="900" dirty="0"/>
              <a:t> </a:t>
            </a:r>
            <a:r>
              <a:rPr lang="en-US" sz="900" dirty="0" smtClean="0"/>
              <a:t>Mode to </a:t>
            </a:r>
            <a:r>
              <a:rPr lang="en-US" sz="900" dirty="0"/>
              <a:t>Off during implant, explant or post-mortem procedures. Always have external defibrillator protection </a:t>
            </a:r>
            <a:r>
              <a:rPr lang="en-US" sz="900" dirty="0" smtClean="0"/>
              <a:t>available during </a:t>
            </a:r>
            <a:r>
              <a:rPr lang="en-US" sz="900" dirty="0"/>
              <a:t>implant. Ensure that an external defibrillator and medical personnel skilled in cardiopulmonary </a:t>
            </a:r>
            <a:r>
              <a:rPr lang="en-US" sz="900" dirty="0" smtClean="0"/>
              <a:t>resuscitation (CPR</a:t>
            </a:r>
            <a:r>
              <a:rPr lang="en-US" sz="900" dirty="0"/>
              <a:t>) are present during post-implant device testing. Patients should seek medical guidance before </a:t>
            </a:r>
            <a:r>
              <a:rPr lang="en-US" sz="900" dirty="0" smtClean="0"/>
              <a:t>entering environments </a:t>
            </a:r>
            <a:r>
              <a:rPr lang="en-US" sz="900" dirty="0"/>
              <a:t>that could adversely affect the operation of the active implantable medical device, including </a:t>
            </a:r>
            <a:r>
              <a:rPr lang="en-US" sz="900" dirty="0" smtClean="0"/>
              <a:t>areas protected </a:t>
            </a:r>
            <a:r>
              <a:rPr lang="en-US" sz="900" dirty="0"/>
              <a:t>by a warning notice that prevents entry by patients who have a pulse generator. Do not expose a patient </a:t>
            </a:r>
            <a:r>
              <a:rPr lang="en-US" sz="900" dirty="0" smtClean="0"/>
              <a:t>to MRI </a:t>
            </a:r>
            <a:r>
              <a:rPr lang="en-US" sz="900" dirty="0"/>
              <a:t>device scanning. Do not subject a patient with an implanted pulse generator to diathermy. Do not use </a:t>
            </a:r>
            <a:r>
              <a:rPr lang="en-US" sz="900" dirty="0" smtClean="0"/>
              <a:t>atrial tracking </a:t>
            </a:r>
            <a:r>
              <a:rPr lang="en-US" sz="900" dirty="0"/>
              <a:t>modes in patients with chronic refractory atrial tachyarrhythmias. Do not use this pulse generator </a:t>
            </a:r>
            <a:r>
              <a:rPr lang="en-US" sz="900" dirty="0" smtClean="0"/>
              <a:t>with another </a:t>
            </a:r>
            <a:r>
              <a:rPr lang="en-US" sz="900" dirty="0"/>
              <a:t>pulse generator. Do not kink, twist or braid lead with other </a:t>
            </a:r>
            <a:r>
              <a:rPr lang="en-US" sz="900" dirty="0" smtClean="0"/>
              <a:t>leads.</a:t>
            </a:r>
            <a:br>
              <a:rPr lang="en-US" sz="900" dirty="0" smtClean="0"/>
            </a:br>
            <a:r>
              <a:rPr lang="en-US" sz="900" dirty="0" smtClean="0"/>
              <a:t>For </a:t>
            </a:r>
            <a:r>
              <a:rPr lang="en-US" sz="900" dirty="0"/>
              <a:t>DF4-LLHH or DF4-LLHO leads, use caution handling the lead terminal when the Connector Tool is not </a:t>
            </a:r>
            <a:r>
              <a:rPr lang="en-US" sz="900" dirty="0" smtClean="0"/>
              <a:t>present on </a:t>
            </a:r>
            <a:r>
              <a:rPr lang="en-US" sz="900" dirty="0"/>
              <a:t>the lead and do not directly contact the lead terminal with any surgical instruments or electrical connections </a:t>
            </a:r>
            <a:r>
              <a:rPr lang="en-US" sz="900" dirty="0" smtClean="0"/>
              <a:t>such as </a:t>
            </a:r>
            <a:r>
              <a:rPr lang="en-US" sz="900" dirty="0"/>
              <a:t>PSA (alligator) clips, ECG connections, forceps, hemostats, and clamps. Do not contact any other portion of </a:t>
            </a:r>
            <a:r>
              <a:rPr lang="en-US" sz="900" dirty="0" smtClean="0"/>
              <a:t>the DF4-LLHH </a:t>
            </a:r>
            <a:r>
              <a:rPr lang="en-US" sz="900" dirty="0"/>
              <a:t>or DF4-LLHO lead terminal, other than the terminal pin even when the lead cap is in place.</a:t>
            </a:r>
          </a:p>
          <a:p>
            <a:pPr marL="0" indent="0">
              <a:buNone/>
            </a:pPr>
            <a:r>
              <a:rPr lang="en-US" sz="900" b="1" dirty="0"/>
              <a:t>Precautions</a:t>
            </a:r>
          </a:p>
          <a:p>
            <a:pPr marL="0" indent="0">
              <a:buNone/>
            </a:pPr>
            <a:r>
              <a:rPr lang="en-US" sz="900" dirty="0"/>
              <a:t>For specific information on precautions, refer to the following sections of the product labeling: </a:t>
            </a:r>
            <a:r>
              <a:rPr lang="en-US" sz="900" dirty="0" smtClean="0"/>
              <a:t>clinical considerations</a:t>
            </a:r>
            <a:r>
              <a:rPr lang="en-US" sz="900" dirty="0"/>
              <a:t>; sterilization and storage; implantation; device programming; environmental and medical </a:t>
            </a:r>
            <a:r>
              <a:rPr lang="en-US" sz="900" dirty="0" smtClean="0"/>
              <a:t>therapy hazards</a:t>
            </a:r>
            <a:r>
              <a:rPr lang="en-US" sz="900" dirty="0"/>
              <a:t>; hospital and medical environments; home and occupational environments follow-up testing; explant </a:t>
            </a:r>
            <a:r>
              <a:rPr lang="en-US" sz="900" dirty="0" smtClean="0"/>
              <a:t>and disposal</a:t>
            </a:r>
            <a:r>
              <a:rPr lang="en-US" sz="900" dirty="0"/>
              <a:t>; supplemental precautionary information. Advise patients to avoid sources of electromagnetic </a:t>
            </a:r>
            <a:r>
              <a:rPr lang="en-US" sz="900" dirty="0" smtClean="0"/>
              <a:t>interference (EMI</a:t>
            </a:r>
            <a:r>
              <a:rPr lang="en-US" sz="900" dirty="0"/>
              <a:t>).</a:t>
            </a:r>
          </a:p>
          <a:p>
            <a:pPr marL="0" indent="0">
              <a:buNone/>
            </a:pPr>
            <a:r>
              <a:rPr lang="en-US" sz="900" b="1" dirty="0"/>
              <a:t>Potential Adverse Events</a:t>
            </a:r>
          </a:p>
          <a:p>
            <a:pPr marL="0" indent="0">
              <a:buNone/>
            </a:pPr>
            <a:r>
              <a:rPr lang="en-US" sz="900" dirty="0"/>
              <a:t>Potential adverse events from implantation of the ICD system include, but are not limited to, the </a:t>
            </a:r>
            <a:r>
              <a:rPr lang="en-US" sz="900" dirty="0" smtClean="0"/>
              <a:t>following: allergic/physical/physiologic </a:t>
            </a:r>
            <a:r>
              <a:rPr lang="en-US" sz="900" dirty="0"/>
              <a:t>reaction, death, erosion/migration, fibrillation or other arrhythmias, lead or </a:t>
            </a:r>
            <a:r>
              <a:rPr lang="en-US" sz="900" dirty="0" smtClean="0"/>
              <a:t>accessory breakage </a:t>
            </a:r>
            <a:r>
              <a:rPr lang="en-US" sz="900" dirty="0"/>
              <a:t>(fracture/insulation/lead tip), hematoma/</a:t>
            </a:r>
            <a:r>
              <a:rPr lang="en-US" sz="900" dirty="0" err="1"/>
              <a:t>seroma</a:t>
            </a:r>
            <a:r>
              <a:rPr lang="en-US" sz="900" dirty="0"/>
              <a:t>, inappropriate or inability to provide </a:t>
            </a:r>
            <a:r>
              <a:rPr lang="en-US" sz="900" dirty="0" smtClean="0"/>
              <a:t>therapy (shocks/pacing/sensing</a:t>
            </a:r>
            <a:r>
              <a:rPr lang="en-US" sz="900" dirty="0"/>
              <a:t>), infection, procedure related, </a:t>
            </a:r>
            <a:r>
              <a:rPr lang="en-US" sz="900" dirty="0" err="1"/>
              <a:t>psychologic</a:t>
            </a:r>
            <a:r>
              <a:rPr lang="en-US" sz="900" dirty="0"/>
              <a:t> intolerance to an ICD system </a:t>
            </a:r>
            <a:r>
              <a:rPr lang="en-US" sz="900" dirty="0" smtClean="0"/>
              <a:t>– patients susceptible </a:t>
            </a:r>
            <a:r>
              <a:rPr lang="en-US" sz="900" dirty="0"/>
              <a:t>to frequent shocks despite antiarrhythmic medical management/imagined shocking, and </a:t>
            </a:r>
            <a:r>
              <a:rPr lang="en-US" sz="900" dirty="0" smtClean="0"/>
              <a:t>component failure</a:t>
            </a:r>
            <a:r>
              <a:rPr lang="en-US" sz="900" dirty="0"/>
              <a:t>. In rare cases severe complications or device failures can occur</a:t>
            </a:r>
            <a:r>
              <a:rPr lang="en-US" sz="900" dirty="0" smtClean="0"/>
              <a:t>.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dirty="0"/>
          </a:p>
          <a:p>
            <a:pPr marL="0" indent="0">
              <a:buNone/>
            </a:pPr>
            <a:r>
              <a:rPr lang="en-US" sz="900" i="1" dirty="0"/>
              <a:t>Refer to the product labeling for specific indications, contraindications, warnings/ precautions and adverse events. Rx only.</a:t>
            </a:r>
          </a:p>
          <a:p>
            <a:pPr marL="0" indent="0">
              <a:buNone/>
            </a:pPr>
            <a:r>
              <a:rPr lang="en-US" sz="900" i="1" dirty="0"/>
              <a:t>(Rev. A)</a:t>
            </a:r>
          </a:p>
        </p:txBody>
      </p:sp>
    </p:spTree>
    <p:extLst>
      <p:ext uri="{BB962C8B-B14F-4D97-AF65-F5344CB8AC3E}">
        <p14:creationId xmlns:p14="http://schemas.microsoft.com/office/powerpoint/2010/main" val="39762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738" y="990600"/>
            <a:ext cx="8001000" cy="468153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              Differential </a:t>
            </a:r>
            <a:r>
              <a:rPr lang="en-US" sz="2000" dirty="0"/>
              <a:t>clinical response: </a:t>
            </a:r>
            <a:r>
              <a:rPr lang="en-US" sz="2000" dirty="0" smtClean="0"/>
              <a:t>Gender, QRS </a:t>
            </a:r>
            <a:r>
              <a:rPr lang="en-US" sz="2000" dirty="0"/>
              <a:t>duration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0350"/>
            <a:ext cx="9001156" cy="631825"/>
          </a:xfrm>
        </p:spPr>
        <p:txBody>
          <a:bodyPr/>
          <a:lstStyle/>
          <a:p>
            <a:r>
              <a:rPr lang="en-US" sz="2800" dirty="0"/>
              <a:t>MADIT-CRT Subgroup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324600"/>
            <a:ext cx="868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Moss A, et al. </a:t>
            </a:r>
            <a:r>
              <a:rPr lang="en-US" sz="1100" i="1" dirty="0">
                <a:solidFill>
                  <a:srgbClr val="FFFFFF"/>
                </a:solidFill>
              </a:rPr>
              <a:t>NEJM</a:t>
            </a:r>
            <a:r>
              <a:rPr lang="en-US" sz="1100" dirty="0">
                <a:solidFill>
                  <a:srgbClr val="FFFFFF"/>
                </a:solidFill>
              </a:rPr>
              <a:t>. 2009;361:1329-38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096000" cy="481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4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44" y="260350"/>
            <a:ext cx="9001156" cy="631825"/>
          </a:xfrm>
        </p:spPr>
        <p:txBody>
          <a:bodyPr/>
          <a:lstStyle/>
          <a:p>
            <a:r>
              <a:rPr lang="en-US" sz="2800" dirty="0" smtClean="0"/>
              <a:t>MADIT-CRT: QRS Morphology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6400800"/>
            <a:ext cx="868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FFFFFF"/>
                </a:solidFill>
              </a:rPr>
              <a:t>Zareba</a:t>
            </a:r>
            <a:r>
              <a:rPr lang="en-US" sz="1100" dirty="0" smtClean="0">
                <a:solidFill>
                  <a:srgbClr val="FFFFFF"/>
                </a:solidFill>
              </a:rPr>
              <a:t>, W, et al. </a:t>
            </a:r>
            <a:r>
              <a:rPr lang="en-US" sz="1100" i="1" dirty="0" smtClean="0">
                <a:solidFill>
                  <a:srgbClr val="FFFFFF"/>
                </a:solidFill>
              </a:rPr>
              <a:t>Circulation</a:t>
            </a:r>
            <a:r>
              <a:rPr lang="en-US" sz="1100" dirty="0" smtClean="0">
                <a:solidFill>
                  <a:srgbClr val="FFFFFF"/>
                </a:solidFill>
              </a:rPr>
              <a:t>. 2011;123:1061-1072</a:t>
            </a: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3" name="Picture 2" descr="KM lbbb -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92805"/>
            <a:ext cx="3886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KM%20Non_LBBB%20-%20prim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3" y="914401"/>
            <a:ext cx="4023360" cy="291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KM rbbb - prim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9780"/>
            <a:ext cx="3886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KM%20ivcd%20-%20prim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4" y="3394705"/>
            <a:ext cx="4023360" cy="299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1255643" y="969005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</a:rPr>
              <a:t>   LBBB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132443" y="1045205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</a:rPr>
              <a:t>Non-LBBB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408043" y="3559805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</a:rPr>
              <a:t>RBBB</a:t>
            </a: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208643" y="363600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</a:rPr>
              <a:t>IVCD</a:t>
            </a:r>
          </a:p>
        </p:txBody>
      </p:sp>
    </p:spTree>
    <p:extLst>
      <p:ext uri="{BB962C8B-B14F-4D97-AF65-F5344CB8AC3E}">
        <p14:creationId xmlns:p14="http://schemas.microsoft.com/office/powerpoint/2010/main" val="4826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MADIT-CRT Long-Term Follow-Up Study Purpose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 smtClean="0"/>
              <a:t>Hypothesis: The </a:t>
            </a:r>
            <a:r>
              <a:rPr lang="en-US" dirty="0"/>
              <a:t>pronounced reduction in heart failure events associated with CRT during the in-trial period of MADIT-CRT would translate into a long-term survival benefit</a:t>
            </a:r>
          </a:p>
        </p:txBody>
      </p:sp>
    </p:spTree>
    <p:extLst>
      <p:ext uri="{BB962C8B-B14F-4D97-AF65-F5344CB8AC3E}">
        <p14:creationId xmlns:p14="http://schemas.microsoft.com/office/powerpoint/2010/main" val="33949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Population and Trial Periods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 smtClean="0"/>
              <a:t>MADIT-CRT study: In-trial period</a:t>
            </a:r>
          </a:p>
          <a:p>
            <a:pPr lvl="1"/>
            <a:r>
              <a:rPr lang="en-US" dirty="0" smtClean="0"/>
              <a:t>1820 patients</a:t>
            </a:r>
            <a:r>
              <a:rPr lang="en-US" dirty="0"/>
              <a:t>:</a:t>
            </a:r>
          </a:p>
          <a:p>
            <a:pPr lvl="2"/>
            <a:r>
              <a:rPr lang="en-US" b="0" dirty="0"/>
              <a:t>88 US centers; 1,271 </a:t>
            </a:r>
            <a:r>
              <a:rPr lang="en-US" b="0" dirty="0" err="1"/>
              <a:t>pts</a:t>
            </a:r>
            <a:r>
              <a:rPr lang="en-US" b="0" dirty="0"/>
              <a:t> (70%)</a:t>
            </a:r>
          </a:p>
          <a:p>
            <a:pPr lvl="2"/>
            <a:r>
              <a:rPr lang="en-US" b="0" dirty="0"/>
              <a:t>24 Non-US Centers; 549 </a:t>
            </a:r>
            <a:r>
              <a:rPr lang="en-US" b="0" dirty="0" err="1"/>
              <a:t>pts</a:t>
            </a:r>
            <a:r>
              <a:rPr lang="en-US" b="0" dirty="0"/>
              <a:t> (30%)</a:t>
            </a:r>
          </a:p>
          <a:p>
            <a:pPr lvl="1"/>
            <a:r>
              <a:rPr lang="en-US" dirty="0" smtClean="0"/>
              <a:t>In-trial period: December </a:t>
            </a:r>
            <a:r>
              <a:rPr lang="en-US" dirty="0"/>
              <a:t>22, 2004 </a:t>
            </a:r>
            <a:r>
              <a:rPr lang="en-US" dirty="0" smtClean="0"/>
              <a:t>– June 20, 2009</a:t>
            </a:r>
            <a:endParaRPr lang="en-US" dirty="0"/>
          </a:p>
          <a:p>
            <a:endParaRPr lang="en-US" dirty="0"/>
          </a:p>
          <a:p>
            <a:r>
              <a:rPr lang="en-US" dirty="0"/>
              <a:t>MADIT-CRT </a:t>
            </a:r>
            <a:r>
              <a:rPr lang="en-US" dirty="0" smtClean="0"/>
              <a:t>Long Term Follow-up: </a:t>
            </a:r>
            <a:r>
              <a:rPr lang="en-US" dirty="0"/>
              <a:t>Post-trial period</a:t>
            </a:r>
          </a:p>
          <a:p>
            <a:pPr lvl="1"/>
            <a:r>
              <a:rPr lang="en-US" dirty="0" smtClean="0"/>
              <a:t>1691 patients </a:t>
            </a:r>
          </a:p>
          <a:p>
            <a:pPr lvl="1"/>
            <a:r>
              <a:rPr lang="en-US" dirty="0" smtClean="0"/>
              <a:t>Last </a:t>
            </a:r>
            <a:r>
              <a:rPr lang="en-US" dirty="0"/>
              <a:t>in-trial </a:t>
            </a:r>
            <a:r>
              <a:rPr lang="en-US" dirty="0" smtClean="0"/>
              <a:t>follow-up </a:t>
            </a:r>
            <a:r>
              <a:rPr lang="en-US" dirty="0"/>
              <a:t>visit – September 30, 2013</a:t>
            </a:r>
          </a:p>
        </p:txBody>
      </p:sp>
    </p:spTree>
    <p:extLst>
      <p:ext uri="{BB962C8B-B14F-4D97-AF65-F5344CB8AC3E}">
        <p14:creationId xmlns:p14="http://schemas.microsoft.com/office/powerpoint/2010/main" val="20928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MADIT-CRT </a:t>
            </a:r>
            <a:r>
              <a:rPr lang="en-US" sz="2800" dirty="0" smtClean="0"/>
              <a:t>Long Term Follow-up: Study Design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9342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9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681537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en-US" sz="2800" kern="1200" dirty="0" smtClean="0"/>
              <a:t>Outcome Measures</a:t>
            </a:r>
            <a:endParaRPr lang="en-US" sz="2800" kern="1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/>
              <a:t>Primary end point:</a:t>
            </a:r>
          </a:p>
          <a:p>
            <a:pPr lvl="1"/>
            <a:r>
              <a:rPr lang="en-US" dirty="0"/>
              <a:t>All-cause mortality from enrollment in MADIT-CRT through </a:t>
            </a:r>
            <a:r>
              <a:rPr lang="en-US" dirty="0" smtClean="0"/>
              <a:t>post-trial follow-up</a:t>
            </a:r>
            <a:endParaRPr lang="en-US" dirty="0"/>
          </a:p>
          <a:p>
            <a:r>
              <a:rPr lang="en-US" dirty="0"/>
              <a:t>Secondary endpoints:</a:t>
            </a:r>
          </a:p>
          <a:p>
            <a:pPr lvl="1"/>
            <a:r>
              <a:rPr lang="en-US" dirty="0"/>
              <a:t>Separate </a:t>
            </a:r>
            <a:r>
              <a:rPr lang="en-US" dirty="0" smtClean="0"/>
              <a:t>occurrence </a:t>
            </a:r>
            <a:r>
              <a:rPr lang="en-US" dirty="0"/>
              <a:t>of </a:t>
            </a:r>
            <a:r>
              <a:rPr lang="en-US" dirty="0" smtClean="0"/>
              <a:t>non-fatal HF </a:t>
            </a:r>
            <a:r>
              <a:rPr lang="en-US" dirty="0"/>
              <a:t>events</a:t>
            </a:r>
          </a:p>
          <a:p>
            <a:pPr lvl="1"/>
            <a:r>
              <a:rPr lang="en-US" dirty="0"/>
              <a:t>Combined end point of </a:t>
            </a:r>
            <a:r>
              <a:rPr lang="en-US" dirty="0" smtClean="0"/>
              <a:t>non-fatal HF event or death</a:t>
            </a:r>
          </a:p>
        </p:txBody>
      </p:sp>
    </p:spTree>
    <p:extLst>
      <p:ext uri="{BB962C8B-B14F-4D97-AF65-F5344CB8AC3E}">
        <p14:creationId xmlns:p14="http://schemas.microsoft.com/office/powerpoint/2010/main" val="32764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681537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en-US" sz="2800" kern="1200" dirty="0" smtClean="0"/>
              <a:t>Statistical Analysis</a:t>
            </a:r>
            <a:endParaRPr lang="en-US" sz="2800" kern="1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4C26ECA-4E8F-F848-92BE-88AD78C0F81F}" type="slidenum">
              <a:rPr lang="en-AU" smtClean="0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A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9138" y="1143000"/>
            <a:ext cx="8001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Calibri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2pPr>
            <a:lvl3pPr marL="12525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 b="1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Calibri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None/>
              <a:defRPr sz="2000" baseline="0">
                <a:solidFill>
                  <a:srgbClr val="CC0000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en-US" dirty="0" smtClean="0"/>
              <a:t>All </a:t>
            </a:r>
            <a:r>
              <a:rPr lang="en-US" dirty="0"/>
              <a:t>analyses </a:t>
            </a:r>
            <a:r>
              <a:rPr lang="en-US" dirty="0" smtClean="0"/>
              <a:t>performed: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an intention-to-treat basis b</a:t>
            </a:r>
            <a:r>
              <a:rPr lang="en-US" dirty="0" smtClean="0"/>
              <a:t>y </a:t>
            </a:r>
            <a:r>
              <a:rPr lang="en-US" dirty="0"/>
              <a:t>original treatment allocation regardless of in-trial and post-trial crossovers 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LBBB status at </a:t>
            </a:r>
            <a:r>
              <a:rPr lang="en-US" dirty="0" smtClean="0"/>
              <a:t>enrollment with interaction-term </a:t>
            </a:r>
            <a:r>
              <a:rPr lang="en-US" dirty="0"/>
              <a:t>analysis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Model Slides BSC">
  <a:themeElements>
    <a:clrScheme name="2_Model Slides BSC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Model Slides BSC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Model Slides BSC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53525</TotalTime>
  <Words>2565</Words>
  <Application>Microsoft Office PowerPoint</Application>
  <PresentationFormat>On-screen Show (4:3)</PresentationFormat>
  <Paragraphs>206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7_Model Slides BSC</vt:lpstr>
      <vt:lpstr>Long-Term Survival with Cardiac Resynchronization Therapy in Mild Heart Failure Patients</vt:lpstr>
      <vt:lpstr>Background: MADIT-CRT</vt:lpstr>
      <vt:lpstr>MADIT-CRT Subgroup Analysis</vt:lpstr>
      <vt:lpstr>MADIT-CRT: QRS Morphology</vt:lpstr>
      <vt:lpstr>MADIT-CRT Long-Term Follow-Up Study Purpose</vt:lpstr>
      <vt:lpstr>Population and Trial Periods</vt:lpstr>
      <vt:lpstr>MADIT-CRT Long Term Follow-up: Study Design</vt:lpstr>
      <vt:lpstr>Outcome Measures</vt:lpstr>
      <vt:lpstr>Statistical Analysis</vt:lpstr>
      <vt:lpstr>PowerPoint Presentation</vt:lpstr>
      <vt:lpstr>Follow-Up Data</vt:lpstr>
      <vt:lpstr>LBBB: All-Cause Mortality</vt:lpstr>
      <vt:lpstr>LBBB: Non-Fatal Heart Failure Events</vt:lpstr>
      <vt:lpstr>Non-LBBB</vt:lpstr>
      <vt:lpstr>Multivariate Analysis Survival Benefit of CRT-D by LBBB Status</vt:lpstr>
      <vt:lpstr>LBBB Subgroup Analysis</vt:lpstr>
      <vt:lpstr>Non-LBBB Subgroup Analysis</vt:lpstr>
      <vt:lpstr>Summary</vt:lpstr>
      <vt:lpstr>CRT-D Systems from Boston Scientific</vt:lpstr>
      <vt:lpstr>CRT-D Systems from Boston Scientific – PUNCTUA, ENERGEN, and INCEPTA</vt:lpstr>
      <vt:lpstr>ICD Systems from Boston Scientific</vt:lpstr>
      <vt:lpstr>ICD Systems from Boston Scientific – PUNCTUA, ENERGEN, and INCEPTA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</dc:creator>
  <cp:lastModifiedBy>Jones, Paul</cp:lastModifiedBy>
  <cp:revision>1408</cp:revision>
  <cp:lastPrinted>2012-10-23T19:32:44Z</cp:lastPrinted>
  <dcterms:created xsi:type="dcterms:W3CDTF">2012-09-10T02:10:27Z</dcterms:created>
  <dcterms:modified xsi:type="dcterms:W3CDTF">2014-03-27T19:08:24Z</dcterms:modified>
</cp:coreProperties>
</file>