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90" r:id="rId2"/>
  </p:sldMasterIdLst>
  <p:notesMasterIdLst>
    <p:notesMasterId r:id="rId12"/>
  </p:notesMasterIdLst>
  <p:sldIdLst>
    <p:sldId id="259" r:id="rId3"/>
    <p:sldId id="268" r:id="rId4"/>
    <p:sldId id="275" r:id="rId5"/>
    <p:sldId id="271" r:id="rId6"/>
    <p:sldId id="270" r:id="rId7"/>
    <p:sldId id="272" r:id="rId8"/>
    <p:sldId id="277" r:id="rId9"/>
    <p:sldId id="266" r:id="rId10"/>
    <p:sldId id="264" r:id="rId11"/>
  </p:sldIdLst>
  <p:sldSz cx="9144000" cy="6858000" type="screen4x3"/>
  <p:notesSz cx="7010400" cy="92964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8637"/>
    <a:srgbClr val="F8C7A2"/>
    <a:srgbClr val="1F497D"/>
    <a:srgbClr val="000000"/>
    <a:srgbClr val="D9D9D9"/>
    <a:srgbClr val="FF9933"/>
    <a:srgbClr val="FF9900"/>
    <a:srgbClr val="00467F"/>
    <a:srgbClr val="FFE2C5"/>
    <a:srgbClr val="4C21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7E9639D4-E3E2-4D34-9284-5A2195B3D0D7}">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22" autoAdjust="0"/>
    <p:restoredTop sz="84604" autoAdjust="0"/>
  </p:normalViewPr>
  <p:slideViewPr>
    <p:cSldViewPr showGuides="1">
      <p:cViewPr>
        <p:scale>
          <a:sx n="100" d="100"/>
          <a:sy n="100" d="100"/>
        </p:scale>
        <p:origin x="-1314" y="438"/>
      </p:cViewPr>
      <p:guideLst>
        <p:guide orient="horz" pos="3456"/>
        <p:guide pos="124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66" d="100"/>
          <a:sy n="66" d="100"/>
        </p:scale>
        <p:origin x="-322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gs" Target="tags/tag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EE189519-2BD9-4B21-BC6E-D62126F6B0DE}" type="datetimeFigureOut">
              <a:rPr lang="en-US" smtClean="0"/>
              <a:t>9/18/2014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EE7513E4-9F3E-44CD-AD81-A3D3FCD6D54F}" type="slidenum">
              <a:rPr lang="en-US" smtClean="0"/>
              <a:t>‹#›</a:t>
            </a:fld>
            <a:endParaRPr lang="en-US" dirty="0"/>
          </a:p>
        </p:txBody>
      </p:sp>
    </p:spTree>
    <p:extLst>
      <p:ext uri="{BB962C8B-B14F-4D97-AF65-F5344CB8AC3E}">
        <p14:creationId xmlns:p14="http://schemas.microsoft.com/office/powerpoint/2010/main" val="1124433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7513E4-9F3E-44CD-AD81-A3D3FCD6D54F}" type="slidenum">
              <a:rPr lang="en-US" smtClean="0"/>
              <a:t>2</a:t>
            </a:fld>
            <a:endParaRPr lang="en-US" dirty="0"/>
          </a:p>
        </p:txBody>
      </p:sp>
    </p:spTree>
    <p:extLst>
      <p:ext uri="{BB962C8B-B14F-4D97-AF65-F5344CB8AC3E}">
        <p14:creationId xmlns:p14="http://schemas.microsoft.com/office/powerpoint/2010/main" val="1473743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In late 2013, the Centers for Medicare and Medicaid Services (CMS) transitioned their branding of the Sunshine Act to Open Payments.  Both terms relate to the disclosures required by the Sunshine Act.</a:t>
            </a:r>
          </a:p>
          <a:p>
            <a:r>
              <a:rPr lang="en-US" sz="1200" b="1" kern="1200" dirty="0" smtClean="0">
                <a:solidFill>
                  <a:schemeClr val="tx1"/>
                </a:solidFill>
                <a:effectLst/>
                <a:latin typeface="+mn-lt"/>
                <a:ea typeface="+mn-ea"/>
                <a:cs typeface="+mn-cs"/>
              </a:rPr>
              <a:t> </a:t>
            </a:r>
            <a:endParaRPr lang="en-US" sz="1800" kern="1200" dirty="0" smtClean="0">
              <a:solidFill>
                <a:schemeClr val="tx1"/>
              </a:solidFill>
              <a:effectLst/>
              <a:latin typeface="+mn-lt"/>
              <a:ea typeface="+mn-ea"/>
              <a:cs typeface="+mn-cs"/>
            </a:endParaRPr>
          </a:p>
          <a:p>
            <a:endParaRPr lang="en-US" dirty="0" smtClean="0"/>
          </a:p>
          <a:p>
            <a:pPr lvl="0"/>
            <a:r>
              <a:rPr lang="en-US" sz="1200" kern="1200" dirty="0" smtClean="0">
                <a:solidFill>
                  <a:schemeClr val="tx1"/>
                </a:solidFill>
                <a:effectLst/>
                <a:latin typeface="+mn-lt"/>
                <a:ea typeface="+mn-ea"/>
                <a:cs typeface="+mn-cs"/>
              </a:rPr>
              <a:t>* U.S. physicians and teaching hospitals are the only HCPs covered under the Sunshine Act</a:t>
            </a:r>
            <a:endParaRPr lang="en-US" sz="18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 Expenses incurred while interacting with residents, physician assistants, nurses, non-physician hospital administrative staff or lab technicians are not subject to the Sunshine Act</a:t>
            </a:r>
          </a:p>
          <a:p>
            <a:pPr lvl="1"/>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 How does CMS define a Teaching Hospital? </a:t>
            </a:r>
            <a:r>
              <a:rPr lang="en-US" sz="1200" kern="1200" dirty="0" smtClean="0">
                <a:solidFill>
                  <a:schemeClr val="tx1"/>
                </a:solidFill>
                <a:effectLst/>
                <a:latin typeface="+mn-lt"/>
                <a:ea typeface="+mn-ea"/>
                <a:cs typeface="+mn-cs"/>
              </a:rPr>
              <a:t>Teaching Hospitals</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are defined as hospitals that received payment for Medicare direct graduate medical education (GME), inpatient prospective payment system (IPPS), indirect medical education (IME), or psychiatric hospital IME programs during the last calendar year for which such information is available. CMS will publish a list on annual basis of hospi­tals which it considers to be teaching hospitals. That list can be found on the CMS website go.cms.gov/openpayments. </a:t>
            </a:r>
            <a:endParaRPr lang="en-US" sz="18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Sunshine Act</a:t>
            </a:r>
          </a:p>
          <a:p>
            <a:pPr lvl="1"/>
            <a:r>
              <a:rPr lang="en-US" sz="1200" kern="1200" dirty="0" smtClean="0">
                <a:solidFill>
                  <a:schemeClr val="tx1"/>
                </a:solidFill>
                <a:effectLst/>
                <a:latin typeface="+mn-lt"/>
                <a:ea typeface="+mn-ea"/>
                <a:cs typeface="+mn-cs"/>
              </a:rPr>
              <a:t>* Will make interactions between significantly more visible to the public. </a:t>
            </a:r>
          </a:p>
          <a:p>
            <a:pPr lvl="1"/>
            <a:r>
              <a:rPr lang="en-US" sz="1200" kern="1200" dirty="0" smtClean="0">
                <a:solidFill>
                  <a:schemeClr val="tx1"/>
                </a:solidFill>
                <a:effectLst/>
                <a:latin typeface="+mn-lt"/>
                <a:ea typeface="+mn-ea"/>
                <a:cs typeface="+mn-cs"/>
              </a:rPr>
              <a:t>* Applies to U.S. physicians regardless of the country where a payment or transfer of value occurs and regardless of whether a U.S. employee or international employee provides a payment or transfer of value</a:t>
            </a:r>
          </a:p>
          <a:p>
            <a:pPr lvl="1"/>
            <a:r>
              <a:rPr lang="en-US" sz="1200" kern="1200" dirty="0" smtClean="0">
                <a:solidFill>
                  <a:schemeClr val="tx1"/>
                </a:solidFill>
                <a:effectLst/>
                <a:latin typeface="+mn-lt"/>
                <a:ea typeface="+mn-ea"/>
                <a:cs typeface="+mn-cs"/>
              </a:rPr>
              <a:t>* Covers only U.S. physicians and teaching hospitals </a:t>
            </a:r>
          </a:p>
          <a:p>
            <a:endParaRPr lang="en-US" dirty="0"/>
          </a:p>
        </p:txBody>
      </p:sp>
      <p:sp>
        <p:nvSpPr>
          <p:cNvPr id="4" name="Slide Number Placeholder 3"/>
          <p:cNvSpPr>
            <a:spLocks noGrp="1"/>
          </p:cNvSpPr>
          <p:nvPr>
            <p:ph type="sldNum" sz="quarter" idx="10"/>
          </p:nvPr>
        </p:nvSpPr>
        <p:spPr/>
        <p:txBody>
          <a:bodyPr/>
          <a:lstStyle/>
          <a:p>
            <a:fld id="{EE7513E4-9F3E-44CD-AD81-A3D3FCD6D54F}" type="slidenum">
              <a:rPr lang="en-US" smtClean="0"/>
              <a:t>3</a:t>
            </a:fld>
            <a:endParaRPr lang="en-US" dirty="0"/>
          </a:p>
        </p:txBody>
      </p:sp>
    </p:spTree>
    <p:extLst>
      <p:ext uri="{BB962C8B-B14F-4D97-AF65-F5344CB8AC3E}">
        <p14:creationId xmlns:p14="http://schemas.microsoft.com/office/powerpoint/2010/main" val="3172845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All payments or transfers of value to a U.S. physician or teaching hospital </a:t>
            </a:r>
            <a:r>
              <a:rPr lang="en-US" sz="1200" b="1" kern="1200" dirty="0" smtClean="0">
                <a:solidFill>
                  <a:schemeClr val="tx1"/>
                </a:solidFill>
                <a:effectLst/>
                <a:latin typeface="+mn-lt"/>
                <a:ea typeface="+mn-ea"/>
                <a:cs typeface="+mn-cs"/>
              </a:rPr>
              <a:t>over $10.</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Any payments made to another entity “at the request of” or “on behalf of” a physician or teaching hospital.</a:t>
            </a:r>
          </a:p>
          <a:p>
            <a:pPr lvl="2"/>
            <a:r>
              <a:rPr lang="en-US" sz="1200" b="1" kern="1200" dirty="0" smtClean="0">
                <a:solidFill>
                  <a:schemeClr val="tx1"/>
                </a:solidFill>
                <a:effectLst/>
                <a:latin typeface="+mn-lt"/>
                <a:ea typeface="+mn-ea"/>
                <a:cs typeface="+mn-cs"/>
              </a:rPr>
              <a:t>*Example: If a physician requests the consulting payment be made to an entity (such as his/her LLC), the regulations require companies to disclose this as a payment to the physician and also report the name of the entity receiving the payment.</a:t>
            </a:r>
          </a:p>
          <a:p>
            <a:r>
              <a:rPr lang="en-US" sz="1200" kern="1200" dirty="0" smtClean="0">
                <a:solidFill>
                  <a:schemeClr val="tx1"/>
                </a:solidFill>
                <a:effectLst/>
                <a:latin typeface="+mn-lt"/>
                <a:ea typeface="+mn-ea"/>
                <a:cs typeface="+mn-cs"/>
              </a:rPr>
              <a:t>* If within a calendar year, a manufacturer makes payments to or provides a physician or teaching hospital </a:t>
            </a:r>
            <a:r>
              <a:rPr lang="en-US" sz="1200" b="1" kern="1200" dirty="0" smtClean="0">
                <a:solidFill>
                  <a:schemeClr val="tx1"/>
                </a:solidFill>
                <a:effectLst/>
                <a:latin typeface="+mn-lt"/>
                <a:ea typeface="+mn-ea"/>
                <a:cs typeface="+mn-cs"/>
              </a:rPr>
              <a:t>in excess of $100 in total</a:t>
            </a:r>
            <a:r>
              <a:rPr lang="en-US" sz="1200" kern="1200" dirty="0" smtClean="0">
                <a:solidFill>
                  <a:schemeClr val="tx1"/>
                </a:solidFill>
                <a:effectLst/>
                <a:latin typeface="+mn-lt"/>
                <a:ea typeface="+mn-ea"/>
                <a:cs typeface="+mn-cs"/>
              </a:rPr>
              <a:t>, then </a:t>
            </a:r>
            <a:r>
              <a:rPr lang="en-US" sz="1200" b="1" kern="1200" dirty="0" smtClean="0">
                <a:solidFill>
                  <a:schemeClr val="tx1"/>
                </a:solidFill>
                <a:effectLst/>
                <a:latin typeface="+mn-lt"/>
                <a:ea typeface="+mn-ea"/>
                <a:cs typeface="+mn-cs"/>
              </a:rPr>
              <a:t>all</a:t>
            </a:r>
            <a:r>
              <a:rPr lang="en-US" sz="1200" kern="1200" dirty="0" smtClean="0">
                <a:solidFill>
                  <a:schemeClr val="tx1"/>
                </a:solidFill>
                <a:effectLst/>
                <a:latin typeface="+mn-lt"/>
                <a:ea typeface="+mn-ea"/>
                <a:cs typeface="+mn-cs"/>
              </a:rPr>
              <a:t> payments and items of value provided during that calendar year must be reported (even if they are individually less than $10). </a:t>
            </a:r>
          </a:p>
          <a:p>
            <a:r>
              <a:rPr lang="en-US" sz="1200" kern="1200" dirty="0" smtClean="0">
                <a:solidFill>
                  <a:schemeClr val="tx1"/>
                </a:solidFill>
                <a:effectLst/>
                <a:latin typeface="+mn-lt"/>
                <a:ea typeface="+mn-ea"/>
                <a:cs typeface="+mn-cs"/>
              </a:rPr>
              <a:t>* A manufacturer is required to report research payments made to institutions conducting clinical research on the manufacturer’s behalf, including the name(s) of the Principal Investigator(s), even if the manufacturer does not direct funds to those specific physicians.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r>
              <a:rPr lang="en-US" baseline="0" dirty="0" smtClean="0"/>
              <a:t> </a:t>
            </a:r>
            <a:r>
              <a:rPr lang="en-US" dirty="0" smtClean="0"/>
              <a:t>Boston Scientific has developed systems to enable accurate tracking and reporting of payments and items of value provided to U.S. physicians and teaching hospitals in compliance with the Sunshine Act.</a:t>
            </a:r>
          </a:p>
          <a:p>
            <a:endParaRPr lang="en-US" dirty="0"/>
          </a:p>
        </p:txBody>
      </p:sp>
      <p:sp>
        <p:nvSpPr>
          <p:cNvPr id="4" name="Slide Number Placeholder 3"/>
          <p:cNvSpPr>
            <a:spLocks noGrp="1"/>
          </p:cNvSpPr>
          <p:nvPr>
            <p:ph type="sldNum" sz="quarter" idx="10"/>
          </p:nvPr>
        </p:nvSpPr>
        <p:spPr/>
        <p:txBody>
          <a:bodyPr/>
          <a:lstStyle/>
          <a:p>
            <a:fld id="{EE7513E4-9F3E-44CD-AD81-A3D3FCD6D54F}" type="slidenum">
              <a:rPr lang="en-US" smtClean="0"/>
              <a:t>4</a:t>
            </a:fld>
            <a:endParaRPr lang="en-US" dirty="0"/>
          </a:p>
        </p:txBody>
      </p:sp>
    </p:spTree>
    <p:extLst>
      <p:ext uri="{BB962C8B-B14F-4D97-AF65-F5344CB8AC3E}">
        <p14:creationId xmlns:p14="http://schemas.microsoft.com/office/powerpoint/2010/main" val="611363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1" indent="-342900">
              <a:lnSpc>
                <a:spcPct val="100000"/>
              </a:lnSpc>
              <a:spcBef>
                <a:spcPts val="1200"/>
              </a:spcBef>
              <a:spcAft>
                <a:spcPts val="600"/>
              </a:spcAft>
              <a:buClr>
                <a:schemeClr val="tx2"/>
              </a:buClr>
              <a:buFont typeface="Arial" panose="020B0604020202020204" pitchFamily="34" charset="0"/>
              <a:buChar char="•"/>
            </a:pPr>
            <a:r>
              <a:rPr lang="en-US" sz="1800" dirty="0" smtClean="0"/>
              <a:t>Reviewing their hospital/medical facility policies that limit interaction with industry and avoiding interactions that are not consistent with those policies</a:t>
            </a:r>
          </a:p>
          <a:p>
            <a:pPr marL="342900" lvl="1" indent="-342900">
              <a:lnSpc>
                <a:spcPct val="100000"/>
              </a:lnSpc>
              <a:spcBef>
                <a:spcPts val="1200"/>
              </a:spcBef>
              <a:spcAft>
                <a:spcPts val="600"/>
              </a:spcAft>
              <a:buClr>
                <a:schemeClr val="tx2"/>
              </a:buClr>
              <a:buFont typeface="Arial" panose="020B0604020202020204" pitchFamily="34" charset="0"/>
              <a:buChar char="•"/>
            </a:pPr>
            <a:r>
              <a:rPr lang="en-US" sz="1800" dirty="0" smtClean="0"/>
              <a:t>Understanding and being comfortable with the reason for any payments or transfers of value they receive from pharmaceutical, biologics and medical device companies</a:t>
            </a:r>
            <a:endParaRPr lang="en-US" dirty="0" smtClean="0"/>
          </a:p>
          <a:p>
            <a:pPr marL="342900" lvl="1" indent="-342900">
              <a:lnSpc>
                <a:spcPct val="100000"/>
              </a:lnSpc>
              <a:spcBef>
                <a:spcPts val="1200"/>
              </a:spcBef>
              <a:spcAft>
                <a:spcPts val="600"/>
              </a:spcAft>
              <a:buClr>
                <a:schemeClr val="tx2"/>
              </a:buClr>
              <a:buFont typeface="Arial" panose="020B0604020202020204" pitchFamily="34" charset="0"/>
              <a:buChar char="•"/>
            </a:pPr>
            <a:r>
              <a:rPr lang="en-US" sz="1800" dirty="0" smtClean="0"/>
              <a:t>Proactively reviewing the data disclosed under their names during the annual open window provided by the government </a:t>
            </a:r>
            <a:endParaRPr lang="en-US" dirty="0" smtClean="0"/>
          </a:p>
          <a:p>
            <a:pPr marL="342900" lvl="1" indent="-342900">
              <a:lnSpc>
                <a:spcPct val="100000"/>
              </a:lnSpc>
              <a:spcBef>
                <a:spcPts val="1200"/>
              </a:spcBef>
              <a:spcAft>
                <a:spcPts val="600"/>
              </a:spcAft>
              <a:buClr>
                <a:schemeClr val="tx2"/>
              </a:buClr>
              <a:buFont typeface="Arial" panose="020B0604020202020204" pitchFamily="34" charset="0"/>
              <a:buChar char="•"/>
            </a:pPr>
            <a:r>
              <a:rPr lang="en-US" sz="1800" dirty="0" smtClean="0"/>
              <a:t>Being mindful of responding to media requests and understanding any data posted under their names before they choose to talk with the media</a:t>
            </a:r>
          </a:p>
          <a:p>
            <a:endParaRPr lang="en-US" dirty="0"/>
          </a:p>
        </p:txBody>
      </p:sp>
      <p:sp>
        <p:nvSpPr>
          <p:cNvPr id="4" name="Slide Number Placeholder 3"/>
          <p:cNvSpPr>
            <a:spLocks noGrp="1"/>
          </p:cNvSpPr>
          <p:nvPr>
            <p:ph type="sldNum" sz="quarter" idx="10"/>
          </p:nvPr>
        </p:nvSpPr>
        <p:spPr/>
        <p:txBody>
          <a:bodyPr/>
          <a:lstStyle/>
          <a:p>
            <a:fld id="{EE7513E4-9F3E-44CD-AD81-A3D3FCD6D54F}" type="slidenum">
              <a:rPr lang="en-US" smtClean="0"/>
              <a:t>8</a:t>
            </a:fld>
            <a:endParaRPr lang="en-US" dirty="0"/>
          </a:p>
        </p:txBody>
      </p:sp>
    </p:spTree>
    <p:extLst>
      <p:ext uri="{BB962C8B-B14F-4D97-AF65-F5344CB8AC3E}">
        <p14:creationId xmlns:p14="http://schemas.microsoft.com/office/powerpoint/2010/main" val="4091340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BF3C14-5464-48B1-8465-F347DCC90EE1}" type="datetimeFigureOut">
              <a:rPr lang="en-US" smtClean="0"/>
              <a:t>9/18/2014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C0BBA8-3DEF-49B1-959E-530B586FF900}" type="slidenum">
              <a:rPr lang="en-US" smtClean="0"/>
              <a:t>‹#›</a:t>
            </a:fld>
            <a:endParaRPr lang="en-US" dirty="0"/>
          </a:p>
        </p:txBody>
      </p:sp>
    </p:spTree>
    <p:extLst>
      <p:ext uri="{BB962C8B-B14F-4D97-AF65-F5344CB8AC3E}">
        <p14:creationId xmlns:p14="http://schemas.microsoft.com/office/powerpoint/2010/main" val="3924801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BF3C14-5464-48B1-8465-F347DCC90EE1}" type="datetimeFigureOut">
              <a:rPr lang="en-US" smtClean="0"/>
              <a:t>9/18/2014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C0BBA8-3DEF-49B1-959E-530B586FF900}" type="slidenum">
              <a:rPr lang="en-US" smtClean="0"/>
              <a:t>‹#›</a:t>
            </a:fld>
            <a:endParaRPr lang="en-US" dirty="0"/>
          </a:p>
        </p:txBody>
      </p:sp>
    </p:spTree>
    <p:extLst>
      <p:ext uri="{BB962C8B-B14F-4D97-AF65-F5344CB8AC3E}">
        <p14:creationId xmlns:p14="http://schemas.microsoft.com/office/powerpoint/2010/main" val="1707506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BF3C14-5464-48B1-8465-F347DCC90EE1}" type="datetimeFigureOut">
              <a:rPr lang="en-US" smtClean="0"/>
              <a:t>9/18/2014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C0BBA8-3DEF-49B1-959E-530B586FF900}" type="slidenum">
              <a:rPr lang="en-US" smtClean="0"/>
              <a:t>‹#›</a:t>
            </a:fld>
            <a:endParaRPr lang="en-US" dirty="0"/>
          </a:p>
        </p:txBody>
      </p:sp>
    </p:spTree>
    <p:extLst>
      <p:ext uri="{BB962C8B-B14F-4D97-AF65-F5344CB8AC3E}">
        <p14:creationId xmlns:p14="http://schemas.microsoft.com/office/powerpoint/2010/main" val="11816637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BF3C14-5464-48B1-8465-F347DCC90EE1}" type="datetimeFigureOut">
              <a:rPr lang="en-US" smtClean="0"/>
              <a:t>9/18/2014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2C0BBA8-3DEF-49B1-959E-530B586FF900}" type="slidenum">
              <a:rPr lang="en-US" smtClean="0"/>
              <a:t>‹#›</a:t>
            </a:fld>
            <a:endParaRPr lang="en-US" dirty="0"/>
          </a:p>
        </p:txBody>
      </p:sp>
    </p:spTree>
    <p:extLst>
      <p:ext uri="{BB962C8B-B14F-4D97-AF65-F5344CB8AC3E}">
        <p14:creationId xmlns:p14="http://schemas.microsoft.com/office/powerpoint/2010/main" val="111886138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ubhead an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2800"/>
            </a:lvl1pPr>
          </a:lstStyle>
          <a:p>
            <a:r>
              <a:rPr lang="en-US" dirty="0" smtClean="0"/>
              <a:t>Click to edit Master title style</a:t>
            </a:r>
            <a:endParaRPr lang="en-US" dirty="0"/>
          </a:p>
        </p:txBody>
      </p:sp>
      <p:sp>
        <p:nvSpPr>
          <p:cNvPr id="3" name="Text Placeholder 2"/>
          <p:cNvSpPr>
            <a:spLocks noGrp="1"/>
          </p:cNvSpPr>
          <p:nvPr>
            <p:ph type="body" idx="1"/>
          </p:nvPr>
        </p:nvSpPr>
        <p:spPr>
          <a:xfrm>
            <a:off x="228600" y="1234966"/>
            <a:ext cx="8610600" cy="639762"/>
          </a:xfrm>
        </p:spPr>
        <p:txBody>
          <a:bodyPr anchor="b">
            <a:noAutofit/>
          </a:bodyPr>
          <a:lstStyle>
            <a:lvl1pPr marL="0" indent="0">
              <a:spcBef>
                <a:spcPts val="0"/>
              </a:spcBef>
              <a:buNone/>
              <a:defRPr sz="2200" b="0" i="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247650" y="1906260"/>
            <a:ext cx="8610600" cy="4373672"/>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88104332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259406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88020" y="4648200"/>
            <a:ext cx="7365380" cy="990601"/>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1219200" y="5715001"/>
            <a:ext cx="6400800" cy="6858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9842102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28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7480971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2800"/>
            </a:lvl1pPr>
          </a:lstStyle>
          <a:p>
            <a:r>
              <a:rPr lang="en-US" smtClean="0"/>
              <a:t>Click to edit Master title style</a:t>
            </a:r>
            <a:endParaRPr lang="en-US" dirty="0"/>
          </a:p>
        </p:txBody>
      </p:sp>
      <p:sp>
        <p:nvSpPr>
          <p:cNvPr id="3" name="Content Placeholder 2"/>
          <p:cNvSpPr>
            <a:spLocks noGrp="1"/>
          </p:cNvSpPr>
          <p:nvPr>
            <p:ph sz="half" idx="1"/>
          </p:nvPr>
        </p:nvSpPr>
        <p:spPr>
          <a:xfrm>
            <a:off x="289034" y="1295400"/>
            <a:ext cx="4282966" cy="5029200"/>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267200" cy="5029200"/>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563174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Tree>
    <p:extLst>
      <p:ext uri="{BB962C8B-B14F-4D97-AF65-F5344CB8AC3E}">
        <p14:creationId xmlns:p14="http://schemas.microsoft.com/office/powerpoint/2010/main" val="20222142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2210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BF3C14-5464-48B1-8465-F347DCC90EE1}" type="datetimeFigureOut">
              <a:rPr lang="en-US" smtClean="0"/>
              <a:t>9/18/2014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C0BBA8-3DEF-49B1-959E-530B586FF900}" type="slidenum">
              <a:rPr lang="en-US" smtClean="0"/>
              <a:t>‹#›</a:t>
            </a:fld>
            <a:endParaRPr lang="en-US" dirty="0"/>
          </a:p>
        </p:txBody>
      </p:sp>
    </p:spTree>
    <p:extLst>
      <p:ext uri="{BB962C8B-B14F-4D97-AF65-F5344CB8AC3E}">
        <p14:creationId xmlns:p14="http://schemas.microsoft.com/office/powerpoint/2010/main" val="10886660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ransition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88020" y="1981200"/>
            <a:ext cx="7365380" cy="1295400"/>
          </a:xfrm>
        </p:spPr>
        <p:txBody>
          <a:bodyPr>
            <a:normAutofit/>
          </a:bodyPr>
          <a:lstStyle>
            <a:lvl1pPr>
              <a:defRPr sz="3600">
                <a:solidFill>
                  <a:schemeClr val="tx1"/>
                </a:solidFill>
              </a:defRPr>
            </a:lvl1pPr>
          </a:lstStyle>
          <a:p>
            <a:r>
              <a:rPr lang="en-US" dirty="0" smtClean="0"/>
              <a:t>Click to edit Transition Slide with background style</a:t>
            </a:r>
            <a:endParaRPr lang="en-US" dirty="0"/>
          </a:p>
        </p:txBody>
      </p:sp>
      <p:sp>
        <p:nvSpPr>
          <p:cNvPr id="3" name="Subtitle 2"/>
          <p:cNvSpPr>
            <a:spLocks noGrp="1"/>
          </p:cNvSpPr>
          <p:nvPr>
            <p:ph type="subTitle" idx="1" hasCustomPrompt="1"/>
          </p:nvPr>
        </p:nvSpPr>
        <p:spPr>
          <a:xfrm>
            <a:off x="1219200" y="3733800"/>
            <a:ext cx="6400800" cy="6858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Transition subtitle style</a:t>
            </a:r>
            <a:endParaRPr lang="en-US" dirty="0"/>
          </a:p>
        </p:txBody>
      </p:sp>
    </p:spTree>
    <p:extLst>
      <p:ext uri="{BB962C8B-B14F-4D97-AF65-F5344CB8AC3E}">
        <p14:creationId xmlns:p14="http://schemas.microsoft.com/office/powerpoint/2010/main" val="30781741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6426" y="1447800"/>
            <a:ext cx="8004174" cy="2307183"/>
          </a:xfrm>
        </p:spPr>
        <p:txBody>
          <a:bodyPr vert="horz" lIns="91440" tIns="45720" rIns="91440" bIns="45720" rtlCol="0" anchor="b" anchorCtr="0">
            <a:normAutofit/>
          </a:bodyPr>
          <a:lstStyle>
            <a:lvl1pPr>
              <a:defRPr lang="en-US" sz="4000" b="0" cap="none">
                <a:solidFill>
                  <a:schemeClr val="tx2"/>
                </a:solidFill>
              </a:defRPr>
            </a:lvl1pPr>
          </a:lstStyle>
          <a:p>
            <a:pPr lvl="0">
              <a:lnSpc>
                <a:spcPct val="85000"/>
              </a:lnSpc>
            </a:pPr>
            <a:r>
              <a:rPr lang="en-US" dirty="0" smtClean="0"/>
              <a:t>Click to edit Section slide with no background style</a:t>
            </a:r>
            <a:endParaRPr lang="en-US" dirty="0"/>
          </a:p>
        </p:txBody>
      </p:sp>
      <p:sp>
        <p:nvSpPr>
          <p:cNvPr id="3" name="Text Placeholder 2"/>
          <p:cNvSpPr>
            <a:spLocks noGrp="1"/>
          </p:cNvSpPr>
          <p:nvPr>
            <p:ph type="body" idx="1"/>
          </p:nvPr>
        </p:nvSpPr>
        <p:spPr>
          <a:xfrm>
            <a:off x="722313" y="3986213"/>
            <a:ext cx="7772400" cy="1500187"/>
          </a:xfrm>
        </p:spPr>
        <p:txBody>
          <a:bodyPr vert="horz" lIns="91440" tIns="45720" rIns="91440" bIns="45720" rtlCol="0" anchor="t" anchorCtr="0">
            <a:normAutofit/>
          </a:bodyPr>
          <a:lstStyle>
            <a:lvl1pPr marL="236538" indent="-236538" algn="ctr">
              <a:buNone/>
              <a:defRPr lang="en-US" smtClean="0">
                <a:solidFill>
                  <a:schemeClr val="tx2"/>
                </a:solidFill>
                <a:latin typeface="Arial" pitchFamily="34" charset="0"/>
                <a:cs typeface="Arial" pitchFamily="34" charset="0"/>
              </a:defRPr>
            </a:lvl1pPr>
          </a:lstStyle>
          <a:p>
            <a:pPr marL="0" lvl="0" indent="0" algn="ctr">
              <a:spcBef>
                <a:spcPct val="20000"/>
              </a:spcBef>
              <a:buClr>
                <a:srgbClr val="C00000"/>
              </a:buClr>
            </a:pPr>
            <a:r>
              <a:rPr lang="en-US" smtClean="0"/>
              <a:t>Click to edit Master text styles</a:t>
            </a:r>
          </a:p>
        </p:txBody>
      </p:sp>
    </p:spTree>
    <p:extLst>
      <p:ext uri="{BB962C8B-B14F-4D97-AF65-F5344CB8AC3E}">
        <p14:creationId xmlns:p14="http://schemas.microsoft.com/office/powerpoint/2010/main" val="42607529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Subhead an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2800"/>
            </a:lvl1pPr>
          </a:lstStyle>
          <a:p>
            <a:r>
              <a:rPr lang="en-US" smtClean="0"/>
              <a:t>Click to edit Master title style</a:t>
            </a:r>
            <a:endParaRPr lang="en-US" dirty="0"/>
          </a:p>
        </p:txBody>
      </p:sp>
      <p:sp>
        <p:nvSpPr>
          <p:cNvPr id="3" name="Text Placeholder 2"/>
          <p:cNvSpPr>
            <a:spLocks noGrp="1"/>
          </p:cNvSpPr>
          <p:nvPr>
            <p:ph type="body" idx="1"/>
          </p:nvPr>
        </p:nvSpPr>
        <p:spPr>
          <a:xfrm>
            <a:off x="228600" y="1234966"/>
            <a:ext cx="8610600" cy="639762"/>
          </a:xfrm>
        </p:spPr>
        <p:txBody>
          <a:bodyPr anchor="b">
            <a:noAutofit/>
          </a:bodyPr>
          <a:lstStyle>
            <a:lvl1pPr marL="0" indent="0">
              <a:spcBef>
                <a:spcPts val="0"/>
              </a:spcBef>
              <a:buNone/>
              <a:defRPr sz="2200" b="0" i="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47650" y="1906260"/>
            <a:ext cx="8610600" cy="4373672"/>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8810433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Text Placeholder 2"/>
          <p:cNvSpPr>
            <a:spLocks noGrp="1"/>
          </p:cNvSpPr>
          <p:nvPr>
            <p:ph type="body" idx="1"/>
          </p:nvPr>
        </p:nvSpPr>
        <p:spPr>
          <a:xfrm>
            <a:off x="228600" y="1234966"/>
            <a:ext cx="4267200" cy="639762"/>
          </a:xfrm>
        </p:spPr>
        <p:txBody>
          <a:bodyPr anchor="b">
            <a:noAutofit/>
          </a:bodyPr>
          <a:lstStyle>
            <a:lvl1pPr marL="0" indent="0">
              <a:spcBef>
                <a:spcPts val="0"/>
              </a:spcBef>
              <a:buNone/>
              <a:defRPr sz="2200" b="0" i="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47650" y="1906260"/>
            <a:ext cx="4267200" cy="4373672"/>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568825" y="1234966"/>
            <a:ext cx="4268876" cy="639762"/>
          </a:xfrm>
        </p:spPr>
        <p:txBody>
          <a:bodyPr anchor="b">
            <a:noAutofit/>
          </a:bodyPr>
          <a:lstStyle>
            <a:lvl1pPr marL="0" indent="0">
              <a:spcBef>
                <a:spcPts val="0"/>
              </a:spcBef>
              <a:buNone/>
              <a:defRPr sz="2200" b="0" i="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68825" y="1906260"/>
            <a:ext cx="4268876" cy="4373672"/>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86403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ustom Layout- Center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94727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Subhead an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2800"/>
            </a:lvl1pPr>
          </a:lstStyle>
          <a:p>
            <a:r>
              <a:rPr lang="en-US" dirty="0" smtClean="0"/>
              <a:t>Click to edit Master title style</a:t>
            </a:r>
            <a:endParaRPr lang="en-US" dirty="0"/>
          </a:p>
        </p:txBody>
      </p:sp>
      <p:sp>
        <p:nvSpPr>
          <p:cNvPr id="3" name="Text Placeholder 2"/>
          <p:cNvSpPr>
            <a:spLocks noGrp="1"/>
          </p:cNvSpPr>
          <p:nvPr>
            <p:ph type="body" idx="1"/>
          </p:nvPr>
        </p:nvSpPr>
        <p:spPr>
          <a:xfrm>
            <a:off x="228600" y="1234966"/>
            <a:ext cx="8610600" cy="639762"/>
          </a:xfrm>
        </p:spPr>
        <p:txBody>
          <a:bodyPr anchor="b">
            <a:noAutofit/>
          </a:bodyPr>
          <a:lstStyle>
            <a:lvl1pPr marL="0" indent="0">
              <a:spcBef>
                <a:spcPts val="0"/>
              </a:spcBef>
              <a:buNone/>
              <a:defRPr sz="2200" b="0" i="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247650" y="1906260"/>
            <a:ext cx="8610600" cy="4373672"/>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88104332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BF3C14-5464-48B1-8465-F347DCC90EE1}" type="datetimeFigureOut">
              <a:rPr lang="en-US" smtClean="0"/>
              <a:t>9/18/2014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C0BBA8-3DEF-49B1-959E-530B586FF900}" type="slidenum">
              <a:rPr lang="en-US" smtClean="0"/>
              <a:t>‹#›</a:t>
            </a:fld>
            <a:endParaRPr lang="en-US" dirty="0"/>
          </a:p>
        </p:txBody>
      </p:sp>
    </p:spTree>
    <p:extLst>
      <p:ext uri="{BB962C8B-B14F-4D97-AF65-F5344CB8AC3E}">
        <p14:creationId xmlns:p14="http://schemas.microsoft.com/office/powerpoint/2010/main" val="3742603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BF3C14-5464-48B1-8465-F347DCC90EE1}" type="datetimeFigureOut">
              <a:rPr lang="en-US" smtClean="0"/>
              <a:t>9/18/2014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C0BBA8-3DEF-49B1-959E-530B586FF900}" type="slidenum">
              <a:rPr lang="en-US" smtClean="0"/>
              <a:t>‹#›</a:t>
            </a:fld>
            <a:endParaRPr lang="en-US" dirty="0"/>
          </a:p>
        </p:txBody>
      </p:sp>
    </p:spTree>
    <p:extLst>
      <p:ext uri="{BB962C8B-B14F-4D97-AF65-F5344CB8AC3E}">
        <p14:creationId xmlns:p14="http://schemas.microsoft.com/office/powerpoint/2010/main" val="2759754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BF3C14-5464-48B1-8465-F347DCC90EE1}" type="datetimeFigureOut">
              <a:rPr lang="en-US" smtClean="0"/>
              <a:t>9/18/2014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2C0BBA8-3DEF-49B1-959E-530B586FF900}" type="slidenum">
              <a:rPr lang="en-US" smtClean="0"/>
              <a:t>‹#›</a:t>
            </a:fld>
            <a:endParaRPr lang="en-US" dirty="0"/>
          </a:p>
        </p:txBody>
      </p:sp>
    </p:spTree>
    <p:extLst>
      <p:ext uri="{BB962C8B-B14F-4D97-AF65-F5344CB8AC3E}">
        <p14:creationId xmlns:p14="http://schemas.microsoft.com/office/powerpoint/2010/main" val="1935294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BF3C14-5464-48B1-8465-F347DCC90EE1}" type="datetimeFigureOut">
              <a:rPr lang="en-US" smtClean="0"/>
              <a:t>9/18/2014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2C0BBA8-3DEF-49B1-959E-530B586FF900}" type="slidenum">
              <a:rPr lang="en-US" smtClean="0"/>
              <a:t>‹#›</a:t>
            </a:fld>
            <a:endParaRPr lang="en-US" dirty="0"/>
          </a:p>
        </p:txBody>
      </p:sp>
    </p:spTree>
    <p:extLst>
      <p:ext uri="{BB962C8B-B14F-4D97-AF65-F5344CB8AC3E}">
        <p14:creationId xmlns:p14="http://schemas.microsoft.com/office/powerpoint/2010/main" val="3776484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BF3C14-5464-48B1-8465-F347DCC90EE1}" type="datetimeFigureOut">
              <a:rPr lang="en-US" smtClean="0"/>
              <a:t>9/18/2014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2C0BBA8-3DEF-49B1-959E-530B586FF900}" type="slidenum">
              <a:rPr lang="en-US" smtClean="0"/>
              <a:t>‹#›</a:t>
            </a:fld>
            <a:endParaRPr lang="en-US" dirty="0"/>
          </a:p>
        </p:txBody>
      </p:sp>
    </p:spTree>
    <p:extLst>
      <p:ext uri="{BB962C8B-B14F-4D97-AF65-F5344CB8AC3E}">
        <p14:creationId xmlns:p14="http://schemas.microsoft.com/office/powerpoint/2010/main" val="252974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BF3C14-5464-48B1-8465-F347DCC90EE1}" type="datetimeFigureOut">
              <a:rPr lang="en-US" smtClean="0"/>
              <a:t>9/18/2014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C0BBA8-3DEF-49B1-959E-530B586FF900}" type="slidenum">
              <a:rPr lang="en-US" smtClean="0"/>
              <a:t>‹#›</a:t>
            </a:fld>
            <a:endParaRPr lang="en-US" dirty="0"/>
          </a:p>
        </p:txBody>
      </p:sp>
    </p:spTree>
    <p:extLst>
      <p:ext uri="{BB962C8B-B14F-4D97-AF65-F5344CB8AC3E}">
        <p14:creationId xmlns:p14="http://schemas.microsoft.com/office/powerpoint/2010/main" val="2468628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BF3C14-5464-48B1-8465-F347DCC90EE1}" type="datetimeFigureOut">
              <a:rPr lang="en-US" smtClean="0"/>
              <a:t>9/18/2014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C0BBA8-3DEF-49B1-959E-530B586FF900}" type="slidenum">
              <a:rPr lang="en-US" smtClean="0"/>
              <a:t>‹#›</a:t>
            </a:fld>
            <a:endParaRPr lang="en-US" dirty="0"/>
          </a:p>
        </p:txBody>
      </p:sp>
    </p:spTree>
    <p:extLst>
      <p:ext uri="{BB962C8B-B14F-4D97-AF65-F5344CB8AC3E}">
        <p14:creationId xmlns:p14="http://schemas.microsoft.com/office/powerpoint/2010/main" val="1966776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1.jp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BF3C14-5464-48B1-8465-F347DCC90EE1}" type="datetimeFigureOut">
              <a:rPr lang="en-US" smtClean="0"/>
              <a:t>9/18/2014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C0BBA8-3DEF-49B1-959E-530B586FF900}" type="slidenum">
              <a:rPr lang="en-US" smtClean="0"/>
              <a:t>‹#›</a:t>
            </a:fld>
            <a:endParaRPr lang="en-US" dirty="0"/>
          </a:p>
        </p:txBody>
      </p:sp>
    </p:spTree>
    <p:extLst>
      <p:ext uri="{BB962C8B-B14F-4D97-AF65-F5344CB8AC3E}">
        <p14:creationId xmlns:p14="http://schemas.microsoft.com/office/powerpoint/2010/main" val="287329560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6" r:id="rId13"/>
    <p:sldLayoutId id="2147483675" r:id="rId1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152400"/>
            <a:ext cx="6553200" cy="825064"/>
          </a:xfrm>
          <a:prstGeom prst="rect">
            <a:avLst/>
          </a:prstGeom>
        </p:spPr>
        <p:txBody>
          <a:bodyPr vert="horz" lIns="91440" tIns="45720" rIns="91440" bIns="45720" rtlCol="0" anchor="b" anchorCtr="0">
            <a:normAutofit/>
          </a:bodyPr>
          <a:lstStyle/>
          <a:p>
            <a:pPr lvl="0" algn="l">
              <a:lnSpc>
                <a:spcPct val="85000"/>
              </a:lnSpc>
            </a:pPr>
            <a:r>
              <a:rPr lang="en-US" smtClean="0"/>
              <a:t>Click to edit Master title style</a:t>
            </a:r>
            <a:endParaRPr lang="en-US" dirty="0"/>
          </a:p>
        </p:txBody>
      </p:sp>
      <p:sp>
        <p:nvSpPr>
          <p:cNvPr id="3" name="Text Placeholder 2"/>
          <p:cNvSpPr>
            <a:spLocks noGrp="1"/>
          </p:cNvSpPr>
          <p:nvPr>
            <p:ph type="body" idx="1"/>
          </p:nvPr>
        </p:nvSpPr>
        <p:spPr>
          <a:xfrm>
            <a:off x="289034" y="1295400"/>
            <a:ext cx="8550166"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Box 7"/>
          <p:cNvSpPr txBox="1"/>
          <p:nvPr/>
        </p:nvSpPr>
        <p:spPr>
          <a:xfrm>
            <a:off x="-228600" y="6584796"/>
            <a:ext cx="685800" cy="230832"/>
          </a:xfrm>
          <a:prstGeom prst="rect">
            <a:avLst/>
          </a:prstGeom>
          <a:noFill/>
        </p:spPr>
        <p:txBody>
          <a:bodyPr wrap="square" rtlCol="0">
            <a:spAutoFit/>
          </a:bodyPr>
          <a:lstStyle/>
          <a:p>
            <a:pPr algn="r"/>
            <a:fld id="{45D26C13-F0D3-47ED-963B-8C497237818C}" type="slidenum">
              <a:rPr lang="en-US" sz="900" smtClean="0">
                <a:solidFill>
                  <a:schemeClr val="tx2"/>
                </a:solidFill>
                <a:latin typeface="Arial" pitchFamily="34" charset="0"/>
                <a:cs typeface="Arial" pitchFamily="34" charset="0"/>
              </a:rPr>
              <a:pPr algn="r"/>
              <a:t>‹#›</a:t>
            </a:fld>
            <a:endParaRPr lang="en-US" sz="900" dirty="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val="917382944"/>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689" r:id="rId11"/>
  </p:sldLayoutIdLst>
  <p:txStyles>
    <p:titleStyle>
      <a:lvl1pPr algn="ctr" defTabSz="914400" rtl="0" eaLnBrk="1" latinLnBrk="0" hangingPunct="1">
        <a:spcBef>
          <a:spcPct val="0"/>
        </a:spcBef>
        <a:buNone/>
        <a:defRPr lang="en-US" sz="2800" kern="1200" dirty="0">
          <a:solidFill>
            <a:schemeClr val="bg1"/>
          </a:solidFill>
          <a:effectLst>
            <a:outerShdw blurRad="38100" dist="38100" dir="2700000" algn="tl">
              <a:srgbClr val="000000">
                <a:alpha val="43137"/>
              </a:srgbClr>
            </a:outerShdw>
          </a:effectLst>
          <a:latin typeface="Arial" pitchFamily="34" charset="0"/>
          <a:ea typeface="+mj-ea"/>
          <a:cs typeface="Arial" pitchFamily="34" charset="0"/>
        </a:defRPr>
      </a:lvl1pPr>
    </p:titleStyle>
    <p:bodyStyle>
      <a:lvl1pPr marL="236538" indent="-236538" algn="l" defTabSz="914400" rtl="0" eaLnBrk="1" latinLnBrk="0" hangingPunct="1">
        <a:lnSpc>
          <a:spcPct val="85000"/>
        </a:lnSpc>
        <a:spcBef>
          <a:spcPts val="600"/>
        </a:spcBef>
        <a:buFont typeface="Arial" pitchFamily="34" charset="0"/>
        <a:buChar char="•"/>
        <a:defRPr sz="2000" kern="1200">
          <a:solidFill>
            <a:srgbClr val="1F497D"/>
          </a:solidFill>
          <a:latin typeface="+mn-lt"/>
          <a:ea typeface="+mn-ea"/>
          <a:cs typeface="+mn-cs"/>
        </a:defRPr>
      </a:lvl1pPr>
      <a:lvl2pPr marL="693738" indent="-236538" algn="l" defTabSz="914400" rtl="0" eaLnBrk="1" latinLnBrk="0" hangingPunct="1">
        <a:lnSpc>
          <a:spcPct val="85000"/>
        </a:lnSpc>
        <a:spcBef>
          <a:spcPct val="20000"/>
        </a:spcBef>
        <a:buFont typeface="Arial" pitchFamily="34" charset="0"/>
        <a:buChar char="–"/>
        <a:defRPr sz="1800" kern="1200">
          <a:solidFill>
            <a:srgbClr val="1F497D"/>
          </a:solidFill>
          <a:latin typeface="+mn-lt"/>
          <a:ea typeface="+mn-ea"/>
          <a:cs typeface="+mn-cs"/>
        </a:defRPr>
      </a:lvl2pPr>
      <a:lvl3pPr marL="1087438" indent="-173038" algn="l" defTabSz="914400" rtl="0" eaLnBrk="1" latinLnBrk="0" hangingPunct="1">
        <a:lnSpc>
          <a:spcPct val="85000"/>
        </a:lnSpc>
        <a:spcBef>
          <a:spcPct val="20000"/>
        </a:spcBef>
        <a:buFont typeface="Arial" pitchFamily="34" charset="0"/>
        <a:buChar char="•"/>
        <a:defRPr sz="1600" kern="1200">
          <a:solidFill>
            <a:srgbClr val="1F497D"/>
          </a:solidFill>
          <a:latin typeface="+mn-lt"/>
          <a:ea typeface="+mn-ea"/>
          <a:cs typeface="+mn-cs"/>
        </a:defRPr>
      </a:lvl3pPr>
      <a:lvl4pPr marL="1544638" indent="-173038" algn="l" defTabSz="914400" rtl="0" eaLnBrk="1" latinLnBrk="0" hangingPunct="1">
        <a:lnSpc>
          <a:spcPct val="85000"/>
        </a:lnSpc>
        <a:spcBef>
          <a:spcPct val="20000"/>
        </a:spcBef>
        <a:buFont typeface="Arial" pitchFamily="34" charset="0"/>
        <a:buChar char="–"/>
        <a:defRPr sz="1400" kern="1200">
          <a:solidFill>
            <a:srgbClr val="1F497D"/>
          </a:solidFill>
          <a:latin typeface="+mn-lt"/>
          <a:ea typeface="+mn-ea"/>
          <a:cs typeface="+mn-cs"/>
        </a:defRPr>
      </a:lvl4pPr>
      <a:lvl5pPr marL="2001838" indent="-173038" algn="l" defTabSz="914400" rtl="0" eaLnBrk="1" latinLnBrk="0" hangingPunct="1">
        <a:lnSpc>
          <a:spcPct val="85000"/>
        </a:lnSpc>
        <a:spcBef>
          <a:spcPct val="20000"/>
        </a:spcBef>
        <a:buFont typeface="Arial" pitchFamily="34" charset="0"/>
        <a:buChar char="»"/>
        <a:defRPr sz="1400" kern="1200">
          <a:solidFill>
            <a:srgbClr val="1F497D"/>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8020" y="4648200"/>
            <a:ext cx="7746380" cy="990601"/>
          </a:xfrm>
        </p:spPr>
        <p:txBody>
          <a:bodyPr>
            <a:normAutofit/>
          </a:bodyPr>
          <a:lstStyle/>
          <a:p>
            <a:r>
              <a:rPr lang="en-US" sz="2800" b="1" dirty="0" smtClean="0">
                <a:cs typeface="Calibri" pitchFamily="34" charset="0"/>
              </a:rPr>
              <a:t>Physician-Industry Transparency:</a:t>
            </a:r>
            <a:endParaRPr lang="en-US" sz="2800" dirty="0"/>
          </a:p>
        </p:txBody>
      </p:sp>
      <p:sp>
        <p:nvSpPr>
          <p:cNvPr id="3" name="Subtitle 2"/>
          <p:cNvSpPr>
            <a:spLocks noGrp="1"/>
          </p:cNvSpPr>
          <p:nvPr>
            <p:ph type="subTitle" idx="1"/>
          </p:nvPr>
        </p:nvSpPr>
        <p:spPr>
          <a:xfrm>
            <a:off x="1447800" y="5715001"/>
            <a:ext cx="6400800" cy="685800"/>
          </a:xfrm>
        </p:spPr>
        <p:txBody>
          <a:bodyPr>
            <a:noAutofit/>
          </a:bodyPr>
          <a:lstStyle/>
          <a:p>
            <a:r>
              <a:rPr lang="en-US" sz="2400" b="1" dirty="0" smtClean="0">
                <a:cs typeface="Calibri" pitchFamily="34" charset="0"/>
              </a:rPr>
              <a:t>The U.S. Physician Payment Sunshine Act</a:t>
            </a:r>
            <a:endParaRPr lang="en-US" sz="2400" b="1" dirty="0">
              <a:cs typeface="Calibri" pitchFamily="34" charset="0"/>
            </a:endParaRPr>
          </a:p>
        </p:txBody>
      </p:sp>
    </p:spTree>
    <p:extLst>
      <p:ext uri="{BB962C8B-B14F-4D97-AF65-F5344CB8AC3E}">
        <p14:creationId xmlns:p14="http://schemas.microsoft.com/office/powerpoint/2010/main" val="15722327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28600"/>
            <a:ext cx="6553200" cy="533400"/>
          </a:xfrm>
        </p:spPr>
        <p:txBody>
          <a:bodyPr>
            <a:normAutofit/>
          </a:bodyPr>
          <a:lstStyle/>
          <a:p>
            <a:r>
              <a:rPr lang="en-US" dirty="0" smtClean="0"/>
              <a:t>Agenda</a:t>
            </a:r>
            <a:endParaRPr lang="en-US" dirty="0"/>
          </a:p>
        </p:txBody>
      </p:sp>
      <p:sp>
        <p:nvSpPr>
          <p:cNvPr id="7" name="Content Placeholder 6"/>
          <p:cNvSpPr>
            <a:spLocks noGrp="1"/>
          </p:cNvSpPr>
          <p:nvPr>
            <p:ph idx="1"/>
          </p:nvPr>
        </p:nvSpPr>
        <p:spPr>
          <a:xfrm>
            <a:off x="152400" y="3276600"/>
            <a:ext cx="8153400" cy="3351180"/>
          </a:xfrm>
        </p:spPr>
        <p:txBody>
          <a:bodyPr>
            <a:noAutofit/>
          </a:bodyPr>
          <a:lstStyle/>
          <a:p>
            <a:pPr>
              <a:lnSpc>
                <a:spcPct val="100000"/>
              </a:lnSpc>
              <a:spcAft>
                <a:spcPts val="600"/>
              </a:spcAft>
            </a:pPr>
            <a:r>
              <a:rPr lang="en-US" sz="2400" dirty="0"/>
              <a:t>Sunshine Act/Open Payments </a:t>
            </a:r>
            <a:r>
              <a:rPr lang="en-US" sz="2400" dirty="0" smtClean="0"/>
              <a:t>Overview</a:t>
            </a:r>
          </a:p>
          <a:p>
            <a:pPr>
              <a:lnSpc>
                <a:spcPct val="100000"/>
              </a:lnSpc>
              <a:spcAft>
                <a:spcPts val="600"/>
              </a:spcAft>
            </a:pPr>
            <a:r>
              <a:rPr lang="en-US" sz="2400" dirty="0" smtClean="0"/>
              <a:t>Reporting Requirements</a:t>
            </a:r>
          </a:p>
          <a:p>
            <a:pPr>
              <a:lnSpc>
                <a:spcPct val="100000"/>
              </a:lnSpc>
              <a:spcAft>
                <a:spcPts val="600"/>
              </a:spcAft>
            </a:pPr>
            <a:r>
              <a:rPr lang="en-US" sz="2400" dirty="0" smtClean="0"/>
              <a:t>Dates and Requirements</a:t>
            </a:r>
          </a:p>
          <a:p>
            <a:pPr>
              <a:lnSpc>
                <a:spcPct val="100000"/>
              </a:lnSpc>
              <a:spcAft>
                <a:spcPts val="600"/>
              </a:spcAft>
            </a:pPr>
            <a:r>
              <a:rPr lang="en-US" sz="2400" dirty="0" smtClean="0"/>
              <a:t>CMS Data Review Process</a:t>
            </a:r>
          </a:p>
          <a:p>
            <a:pPr>
              <a:lnSpc>
                <a:spcPct val="100000"/>
              </a:lnSpc>
              <a:spcAft>
                <a:spcPts val="600"/>
              </a:spcAft>
            </a:pPr>
            <a:r>
              <a:rPr lang="en-US" sz="2400" dirty="0" smtClean="0"/>
              <a:t>How Can Physicians Prepare</a:t>
            </a:r>
          </a:p>
        </p:txBody>
      </p:sp>
      <p:pic>
        <p:nvPicPr>
          <p:cNvPr id="5" name="Picture 3"/>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732556" y="1370800"/>
            <a:ext cx="3211044" cy="1753400"/>
          </a:xfrm>
          <a:prstGeom prst="rect">
            <a:avLst/>
          </a:prstGeom>
          <a:ln>
            <a:noFill/>
          </a:ln>
          <a:effectLst>
            <a:outerShdw blurRad="190500" algn="tl" rotWithShape="0">
              <a:srgbClr val="000000">
                <a:alpha val="70000"/>
              </a:srgbClr>
            </a:outerShdw>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78004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6"/>
          <p:cNvSpPr>
            <a:spLocks noGrp="1"/>
          </p:cNvSpPr>
          <p:nvPr>
            <p:ph idx="1"/>
          </p:nvPr>
        </p:nvSpPr>
        <p:spPr>
          <a:xfrm>
            <a:off x="152400" y="1295400"/>
            <a:ext cx="8763000" cy="5486400"/>
          </a:xfrm>
        </p:spPr>
        <p:txBody>
          <a:bodyPr>
            <a:noAutofit/>
          </a:bodyPr>
          <a:lstStyle/>
          <a:p>
            <a:pPr>
              <a:lnSpc>
                <a:spcPct val="100000"/>
              </a:lnSpc>
              <a:spcAft>
                <a:spcPts val="600"/>
              </a:spcAft>
            </a:pPr>
            <a:r>
              <a:rPr lang="en-US" dirty="0"/>
              <a:t>The </a:t>
            </a:r>
            <a:r>
              <a:rPr lang="en-US" dirty="0" smtClean="0"/>
              <a:t>U.S. Physician Payment Sunshine Act/Open Payments</a:t>
            </a:r>
            <a:r>
              <a:rPr lang="en-US" dirty="0" smtClean="0">
                <a:solidFill>
                  <a:schemeClr val="accent5">
                    <a:lumMod val="75000"/>
                  </a:schemeClr>
                </a:solidFill>
              </a:rPr>
              <a:t> </a:t>
            </a:r>
            <a:r>
              <a:rPr lang="en-US" dirty="0" smtClean="0">
                <a:solidFill>
                  <a:schemeClr val="tx1"/>
                </a:solidFill>
              </a:rPr>
              <a:t>is a federal law that </a:t>
            </a:r>
            <a:r>
              <a:rPr lang="en-US" dirty="0" smtClean="0"/>
              <a:t>requires all pharmaceutical, biologics and medical device manufacturers to disclose payments and transfers of </a:t>
            </a:r>
            <a:r>
              <a:rPr lang="en-US" dirty="0"/>
              <a:t>value provided to </a:t>
            </a:r>
            <a:r>
              <a:rPr lang="en-US" dirty="0" smtClean="0"/>
              <a:t>U.S. physicians </a:t>
            </a:r>
            <a:r>
              <a:rPr lang="en-US" dirty="0"/>
              <a:t>and teaching </a:t>
            </a:r>
            <a:r>
              <a:rPr lang="en-US" dirty="0" smtClean="0"/>
              <a:t>hospitals</a:t>
            </a:r>
          </a:p>
          <a:p>
            <a:pPr>
              <a:lnSpc>
                <a:spcPct val="100000"/>
              </a:lnSpc>
              <a:spcAft>
                <a:spcPts val="600"/>
              </a:spcAft>
            </a:pPr>
            <a:r>
              <a:rPr lang="en-US" dirty="0"/>
              <a:t>The Sunshine </a:t>
            </a:r>
            <a:r>
              <a:rPr lang="en-US" dirty="0" smtClean="0"/>
              <a:t>Act:</a:t>
            </a:r>
            <a:endParaRPr lang="en-US" dirty="0"/>
          </a:p>
          <a:p>
            <a:pPr lvl="1">
              <a:lnSpc>
                <a:spcPct val="100000"/>
              </a:lnSpc>
              <a:spcBef>
                <a:spcPts val="600"/>
              </a:spcBef>
              <a:spcAft>
                <a:spcPts val="600"/>
              </a:spcAft>
            </a:pPr>
            <a:r>
              <a:rPr lang="en-US" dirty="0" smtClean="0"/>
              <a:t>Makes </a:t>
            </a:r>
            <a:r>
              <a:rPr lang="en-US" dirty="0"/>
              <a:t>interactions </a:t>
            </a:r>
            <a:r>
              <a:rPr lang="en-US" dirty="0" smtClean="0"/>
              <a:t>significantly more </a:t>
            </a:r>
            <a:r>
              <a:rPr lang="en-US" dirty="0"/>
              <a:t>visible to the </a:t>
            </a:r>
            <a:r>
              <a:rPr lang="en-US" dirty="0" smtClean="0"/>
              <a:t>public </a:t>
            </a:r>
            <a:endParaRPr lang="en-US" dirty="0"/>
          </a:p>
          <a:p>
            <a:pPr lvl="1">
              <a:lnSpc>
                <a:spcPct val="100000"/>
              </a:lnSpc>
              <a:spcBef>
                <a:spcPts val="600"/>
              </a:spcBef>
              <a:spcAft>
                <a:spcPts val="600"/>
              </a:spcAft>
            </a:pPr>
            <a:r>
              <a:rPr lang="en-US" dirty="0"/>
              <a:t>Covers only U.S. physicians and teaching hospitals </a:t>
            </a:r>
          </a:p>
          <a:p>
            <a:pPr lvl="1">
              <a:lnSpc>
                <a:spcPct val="100000"/>
              </a:lnSpc>
              <a:spcBef>
                <a:spcPts val="600"/>
              </a:spcBef>
              <a:spcAft>
                <a:spcPts val="600"/>
              </a:spcAft>
            </a:pPr>
            <a:r>
              <a:rPr lang="en-US" dirty="0"/>
              <a:t>Applies to U.S. physicians regardless of the country where a payment or transfer of value occurs</a:t>
            </a:r>
          </a:p>
          <a:p>
            <a:pPr>
              <a:lnSpc>
                <a:spcPct val="100000"/>
              </a:lnSpc>
              <a:spcAft>
                <a:spcPts val="600"/>
              </a:spcAft>
            </a:pPr>
            <a:r>
              <a:rPr lang="en-US" dirty="0" smtClean="0"/>
              <a:t>Manufacturers are required to submit Sunshine Act data to the Centers for Medicare and Medicaid Services (CMS) each year</a:t>
            </a:r>
          </a:p>
          <a:p>
            <a:pPr marL="0" indent="0">
              <a:lnSpc>
                <a:spcPct val="100000"/>
              </a:lnSpc>
              <a:buNone/>
            </a:pPr>
            <a:endParaRPr lang="en-US" sz="1600" dirty="0"/>
          </a:p>
        </p:txBody>
      </p:sp>
      <p:sp>
        <p:nvSpPr>
          <p:cNvPr id="11" name="Content Placeholder 6"/>
          <p:cNvSpPr txBox="1">
            <a:spLocks/>
          </p:cNvSpPr>
          <p:nvPr/>
        </p:nvSpPr>
        <p:spPr>
          <a:xfrm>
            <a:off x="464468" y="2895600"/>
            <a:ext cx="8069932" cy="2438400"/>
          </a:xfrm>
          <a:prstGeom prst="rect">
            <a:avLst/>
          </a:prstGeom>
        </p:spPr>
        <p:txBody>
          <a:bodyPr vert="horz" lIns="91440" tIns="45720" rIns="91440" bIns="45720" rtlCol="0">
            <a:noAutofit/>
          </a:bodyPr>
          <a:lstStyle>
            <a:lvl1pPr marL="236538" indent="-236538" algn="l" defTabSz="914400" rtl="0" eaLnBrk="1" latinLnBrk="0" hangingPunct="1">
              <a:lnSpc>
                <a:spcPct val="85000"/>
              </a:lnSpc>
              <a:spcBef>
                <a:spcPts val="600"/>
              </a:spcBef>
              <a:buFont typeface="Arial" pitchFamily="34" charset="0"/>
              <a:buChar char="•"/>
              <a:defRPr sz="2000" kern="1200">
                <a:solidFill>
                  <a:srgbClr val="1F497D"/>
                </a:solidFill>
                <a:latin typeface="+mn-lt"/>
                <a:ea typeface="+mn-ea"/>
                <a:cs typeface="+mn-cs"/>
              </a:defRPr>
            </a:lvl1pPr>
            <a:lvl2pPr marL="693738" indent="-236538" algn="l" defTabSz="914400" rtl="0" eaLnBrk="1" latinLnBrk="0" hangingPunct="1">
              <a:lnSpc>
                <a:spcPct val="85000"/>
              </a:lnSpc>
              <a:spcBef>
                <a:spcPct val="20000"/>
              </a:spcBef>
              <a:buFont typeface="Arial" pitchFamily="34" charset="0"/>
              <a:buChar char="–"/>
              <a:defRPr sz="1800" kern="1200">
                <a:solidFill>
                  <a:srgbClr val="1F497D"/>
                </a:solidFill>
                <a:latin typeface="+mn-lt"/>
                <a:ea typeface="+mn-ea"/>
                <a:cs typeface="+mn-cs"/>
              </a:defRPr>
            </a:lvl2pPr>
            <a:lvl3pPr marL="1087438" indent="-173038" algn="l" defTabSz="914400" rtl="0" eaLnBrk="1" latinLnBrk="0" hangingPunct="1">
              <a:lnSpc>
                <a:spcPct val="85000"/>
              </a:lnSpc>
              <a:spcBef>
                <a:spcPct val="20000"/>
              </a:spcBef>
              <a:buFont typeface="Arial" pitchFamily="34" charset="0"/>
              <a:buChar char="•"/>
              <a:defRPr sz="1600" kern="1200">
                <a:solidFill>
                  <a:srgbClr val="1F497D"/>
                </a:solidFill>
                <a:latin typeface="+mn-lt"/>
                <a:ea typeface="+mn-ea"/>
                <a:cs typeface="+mn-cs"/>
              </a:defRPr>
            </a:lvl3pPr>
            <a:lvl4pPr marL="1544638" indent="-173038" algn="l" defTabSz="914400" rtl="0" eaLnBrk="1" latinLnBrk="0" hangingPunct="1">
              <a:lnSpc>
                <a:spcPct val="85000"/>
              </a:lnSpc>
              <a:spcBef>
                <a:spcPct val="20000"/>
              </a:spcBef>
              <a:buFont typeface="Arial" pitchFamily="34" charset="0"/>
              <a:buChar char="–"/>
              <a:defRPr sz="1400" kern="1200">
                <a:solidFill>
                  <a:srgbClr val="1F497D"/>
                </a:solidFill>
                <a:latin typeface="+mn-lt"/>
                <a:ea typeface="+mn-ea"/>
                <a:cs typeface="+mn-cs"/>
              </a:defRPr>
            </a:lvl4pPr>
            <a:lvl5pPr marL="2001838" indent="-173038" algn="l" defTabSz="914400" rtl="0" eaLnBrk="1" latinLnBrk="0" hangingPunct="1">
              <a:lnSpc>
                <a:spcPct val="85000"/>
              </a:lnSpc>
              <a:spcBef>
                <a:spcPct val="20000"/>
              </a:spcBef>
              <a:buFont typeface="Arial" pitchFamily="34" charset="0"/>
              <a:buChar char="»"/>
              <a:defRPr sz="1400" kern="1200">
                <a:solidFill>
                  <a:srgbClr val="1F497D"/>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00000"/>
              </a:lnSpc>
            </a:pPr>
            <a:endParaRPr lang="en-US" sz="1600" dirty="0" smtClean="0"/>
          </a:p>
        </p:txBody>
      </p:sp>
      <p:sp>
        <p:nvSpPr>
          <p:cNvPr id="12" name="Content Placeholder 6"/>
          <p:cNvSpPr txBox="1">
            <a:spLocks/>
          </p:cNvSpPr>
          <p:nvPr/>
        </p:nvSpPr>
        <p:spPr>
          <a:xfrm>
            <a:off x="464468" y="3848100"/>
            <a:ext cx="7848600" cy="1181100"/>
          </a:xfrm>
          <a:prstGeom prst="rect">
            <a:avLst/>
          </a:prstGeom>
        </p:spPr>
        <p:txBody>
          <a:bodyPr vert="horz" lIns="91440" tIns="45720" rIns="91440" bIns="45720" rtlCol="0">
            <a:normAutofit/>
          </a:bodyPr>
          <a:lstStyle>
            <a:lvl1pPr marL="236538" indent="-236538" algn="l" defTabSz="914400" rtl="0" eaLnBrk="1" latinLnBrk="0" hangingPunct="1">
              <a:lnSpc>
                <a:spcPct val="85000"/>
              </a:lnSpc>
              <a:spcBef>
                <a:spcPts val="600"/>
              </a:spcBef>
              <a:buFont typeface="Arial" pitchFamily="34" charset="0"/>
              <a:buChar char="•"/>
              <a:defRPr sz="2000" kern="1200">
                <a:solidFill>
                  <a:srgbClr val="1F497D"/>
                </a:solidFill>
                <a:latin typeface="+mn-lt"/>
                <a:ea typeface="+mn-ea"/>
                <a:cs typeface="+mn-cs"/>
              </a:defRPr>
            </a:lvl1pPr>
            <a:lvl2pPr marL="693738" indent="-236538" algn="l" defTabSz="914400" rtl="0" eaLnBrk="1" latinLnBrk="0" hangingPunct="1">
              <a:lnSpc>
                <a:spcPct val="85000"/>
              </a:lnSpc>
              <a:spcBef>
                <a:spcPct val="20000"/>
              </a:spcBef>
              <a:buFont typeface="Arial" pitchFamily="34" charset="0"/>
              <a:buChar char="–"/>
              <a:defRPr sz="1800" kern="1200">
                <a:solidFill>
                  <a:srgbClr val="1F497D"/>
                </a:solidFill>
                <a:latin typeface="+mn-lt"/>
                <a:ea typeface="+mn-ea"/>
                <a:cs typeface="+mn-cs"/>
              </a:defRPr>
            </a:lvl2pPr>
            <a:lvl3pPr marL="1087438" indent="-173038" algn="l" defTabSz="914400" rtl="0" eaLnBrk="1" latinLnBrk="0" hangingPunct="1">
              <a:lnSpc>
                <a:spcPct val="85000"/>
              </a:lnSpc>
              <a:spcBef>
                <a:spcPct val="20000"/>
              </a:spcBef>
              <a:buFont typeface="Arial" pitchFamily="34" charset="0"/>
              <a:buChar char="•"/>
              <a:defRPr sz="1600" kern="1200">
                <a:solidFill>
                  <a:srgbClr val="1F497D"/>
                </a:solidFill>
                <a:latin typeface="+mn-lt"/>
                <a:ea typeface="+mn-ea"/>
                <a:cs typeface="+mn-cs"/>
              </a:defRPr>
            </a:lvl3pPr>
            <a:lvl4pPr marL="1544638" indent="-173038" algn="l" defTabSz="914400" rtl="0" eaLnBrk="1" latinLnBrk="0" hangingPunct="1">
              <a:lnSpc>
                <a:spcPct val="85000"/>
              </a:lnSpc>
              <a:spcBef>
                <a:spcPct val="20000"/>
              </a:spcBef>
              <a:buFont typeface="Arial" pitchFamily="34" charset="0"/>
              <a:buChar char="–"/>
              <a:defRPr sz="1400" kern="1200">
                <a:solidFill>
                  <a:srgbClr val="1F497D"/>
                </a:solidFill>
                <a:latin typeface="+mn-lt"/>
                <a:ea typeface="+mn-ea"/>
                <a:cs typeface="+mn-cs"/>
              </a:defRPr>
            </a:lvl4pPr>
            <a:lvl5pPr marL="2001838" indent="-173038" algn="l" defTabSz="914400" rtl="0" eaLnBrk="1" latinLnBrk="0" hangingPunct="1">
              <a:lnSpc>
                <a:spcPct val="85000"/>
              </a:lnSpc>
              <a:spcBef>
                <a:spcPct val="20000"/>
              </a:spcBef>
              <a:buFont typeface="Arial" pitchFamily="34" charset="0"/>
              <a:buChar char="»"/>
              <a:defRPr sz="1400" kern="1200">
                <a:solidFill>
                  <a:srgbClr val="1F497D"/>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00000"/>
              </a:lnSpc>
              <a:spcAft>
                <a:spcPts val="600"/>
              </a:spcAft>
            </a:pPr>
            <a:endParaRPr lang="en-US" sz="1600" dirty="0"/>
          </a:p>
        </p:txBody>
      </p:sp>
      <p:sp>
        <p:nvSpPr>
          <p:cNvPr id="14" name="Title 3"/>
          <p:cNvSpPr>
            <a:spLocks noGrp="1"/>
          </p:cNvSpPr>
          <p:nvPr>
            <p:ph type="title"/>
          </p:nvPr>
        </p:nvSpPr>
        <p:spPr>
          <a:xfrm>
            <a:off x="228600" y="152400"/>
            <a:ext cx="6553200" cy="609600"/>
          </a:xfrm>
        </p:spPr>
        <p:txBody>
          <a:bodyPr>
            <a:normAutofit/>
          </a:bodyPr>
          <a:lstStyle/>
          <a:p>
            <a:r>
              <a:rPr lang="en-US" dirty="0" smtClean="0"/>
              <a:t>Sunshine Act/Open Payments Overview</a:t>
            </a:r>
            <a:endParaRPr lang="en-US" dirty="0"/>
          </a:p>
        </p:txBody>
      </p:sp>
    </p:spTree>
    <p:extLst>
      <p:ext uri="{BB962C8B-B14F-4D97-AF65-F5344CB8AC3E}">
        <p14:creationId xmlns:p14="http://schemas.microsoft.com/office/powerpoint/2010/main" val="12291590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quarter" idx="4"/>
          </p:nvPr>
        </p:nvSpPr>
        <p:spPr>
          <a:xfrm>
            <a:off x="76200" y="1295400"/>
            <a:ext cx="4648200" cy="5410200"/>
          </a:xfrm>
        </p:spPr>
        <p:txBody>
          <a:bodyPr>
            <a:noAutofit/>
          </a:bodyPr>
          <a:lstStyle/>
          <a:p>
            <a:pPr marL="341313" indent="-341313">
              <a:lnSpc>
                <a:spcPct val="120000"/>
              </a:lnSpc>
            </a:pPr>
            <a:r>
              <a:rPr lang="en-US" sz="1600" dirty="0" smtClean="0"/>
              <a:t>All </a:t>
            </a:r>
            <a:r>
              <a:rPr lang="en-US" sz="1600" dirty="0"/>
              <a:t>payments or transfers of value </a:t>
            </a:r>
            <a:r>
              <a:rPr lang="en-US" sz="1600" b="1" dirty="0" smtClean="0">
                <a:solidFill>
                  <a:srgbClr val="FF9900"/>
                </a:solidFill>
              </a:rPr>
              <a:t>over </a:t>
            </a:r>
            <a:r>
              <a:rPr lang="en-US" sz="1600" b="1" dirty="0">
                <a:solidFill>
                  <a:srgbClr val="FF9900"/>
                </a:solidFill>
              </a:rPr>
              <a:t>$</a:t>
            </a:r>
            <a:r>
              <a:rPr lang="en-US" sz="1600" b="1" dirty="0" smtClean="0">
                <a:solidFill>
                  <a:srgbClr val="FF9900"/>
                </a:solidFill>
              </a:rPr>
              <a:t>10</a:t>
            </a:r>
            <a:endParaRPr lang="en-US" sz="1600" b="1" dirty="0">
              <a:solidFill>
                <a:srgbClr val="FF9900"/>
              </a:solidFill>
            </a:endParaRPr>
          </a:p>
          <a:p>
            <a:pPr marL="341313" indent="-341313">
              <a:lnSpc>
                <a:spcPct val="120000"/>
              </a:lnSpc>
            </a:pPr>
            <a:r>
              <a:rPr lang="en-US" sz="1600" dirty="0"/>
              <a:t>Any payments made to another entity “at the request of” or “on behalf of” a physician or teaching </a:t>
            </a:r>
            <a:r>
              <a:rPr lang="en-US" sz="1600" dirty="0" smtClean="0"/>
              <a:t>hospital</a:t>
            </a:r>
          </a:p>
          <a:p>
            <a:pPr marL="341313" lvl="1" indent="-341313">
              <a:lnSpc>
                <a:spcPct val="120000"/>
              </a:lnSpc>
              <a:spcBef>
                <a:spcPts val="600"/>
              </a:spcBef>
              <a:buFont typeface="Arial" pitchFamily="34" charset="0"/>
              <a:buChar char="•"/>
            </a:pPr>
            <a:r>
              <a:rPr lang="en-US" dirty="0" smtClean="0"/>
              <a:t>If, </a:t>
            </a:r>
            <a:r>
              <a:rPr lang="en-US" dirty="0"/>
              <a:t>within a calendar year, a manufacturer makes payments to or provides a physician or teaching hospital </a:t>
            </a:r>
            <a:r>
              <a:rPr lang="en-US" b="1" dirty="0">
                <a:solidFill>
                  <a:srgbClr val="FF9900"/>
                </a:solidFill>
              </a:rPr>
              <a:t>in excess of $100 in total</a:t>
            </a:r>
            <a:r>
              <a:rPr lang="en-US" dirty="0"/>
              <a:t>, then </a:t>
            </a:r>
            <a:r>
              <a:rPr lang="en-US" b="1" dirty="0">
                <a:solidFill>
                  <a:srgbClr val="FF9900"/>
                </a:solidFill>
              </a:rPr>
              <a:t>all</a:t>
            </a:r>
            <a:r>
              <a:rPr lang="en-US" dirty="0">
                <a:solidFill>
                  <a:srgbClr val="FF9900"/>
                </a:solidFill>
              </a:rPr>
              <a:t> </a:t>
            </a:r>
            <a:r>
              <a:rPr lang="en-US" dirty="0"/>
              <a:t>payments and items of value provided during that calendar year must be reported (even if they are individually less than $10</a:t>
            </a:r>
            <a:r>
              <a:rPr lang="en-US" dirty="0" smtClean="0"/>
              <a:t>) </a:t>
            </a:r>
            <a:endParaRPr lang="en-US" dirty="0"/>
          </a:p>
          <a:p>
            <a:pPr marL="341313" lvl="1" indent="-341313">
              <a:lnSpc>
                <a:spcPct val="120000"/>
              </a:lnSpc>
              <a:spcBef>
                <a:spcPts val="600"/>
              </a:spcBef>
              <a:buFont typeface="Arial" pitchFamily="34" charset="0"/>
              <a:buChar char="•"/>
            </a:pPr>
            <a:r>
              <a:rPr lang="en-US" dirty="0"/>
              <a:t>A manufacturer is required to report research payments made to institutions conducting clinical research on the manufacturer’s behalf, including the name(s) of the Principal Investigator(s), even if the manufacturer does not direct funds to those specific </a:t>
            </a:r>
            <a:r>
              <a:rPr lang="en-US" dirty="0" smtClean="0"/>
              <a:t>physicians</a:t>
            </a:r>
            <a:endParaRPr lang="en-US" dirty="0"/>
          </a:p>
          <a:p>
            <a:pPr>
              <a:lnSpc>
                <a:spcPct val="120000"/>
              </a:lnSpc>
            </a:pPr>
            <a:endParaRPr lang="en-US" sz="2000" dirty="0"/>
          </a:p>
        </p:txBody>
      </p:sp>
      <p:sp>
        <p:nvSpPr>
          <p:cNvPr id="10" name="Title 1"/>
          <p:cNvSpPr>
            <a:spLocks noGrp="1"/>
          </p:cNvSpPr>
          <p:nvPr>
            <p:ph type="title"/>
          </p:nvPr>
        </p:nvSpPr>
        <p:spPr>
          <a:xfrm>
            <a:off x="228600" y="228600"/>
            <a:ext cx="7696200" cy="533400"/>
          </a:xfrm>
        </p:spPr>
        <p:txBody>
          <a:bodyPr>
            <a:noAutofit/>
          </a:bodyPr>
          <a:lstStyle/>
          <a:p>
            <a:r>
              <a:rPr lang="en-US" dirty="0" smtClean="0"/>
              <a:t>Reporting Requirements</a:t>
            </a:r>
            <a:endParaRPr lang="en-US" dirty="0"/>
          </a:p>
        </p:txBody>
      </p:sp>
      <p:sp>
        <p:nvSpPr>
          <p:cNvPr id="14" name="Rounded Rectangle 13"/>
          <p:cNvSpPr/>
          <p:nvPr/>
        </p:nvSpPr>
        <p:spPr>
          <a:xfrm>
            <a:off x="4800600" y="1295400"/>
            <a:ext cx="4041912" cy="5181600"/>
          </a:xfrm>
          <a:prstGeom prst="roundRect">
            <a:avLst/>
          </a:prstGeom>
          <a:solidFill>
            <a:srgbClr val="F8C7A2"/>
          </a:solid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3"/>
          <p:cNvSpPr txBox="1">
            <a:spLocks noChangeArrowheads="1"/>
          </p:cNvSpPr>
          <p:nvPr/>
        </p:nvSpPr>
        <p:spPr bwMode="auto">
          <a:xfrm>
            <a:off x="4953000" y="1549678"/>
            <a:ext cx="3733800" cy="4698722"/>
          </a:xfrm>
          <a:prstGeom prst="rect">
            <a:avLst/>
          </a:prstGeom>
          <a:solidFill>
            <a:srgbClr val="F8C7A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lvl="0" eaLnBrk="1" hangingPunct="1">
              <a:spcBef>
                <a:spcPts val="1200"/>
              </a:spcBef>
            </a:pPr>
            <a:r>
              <a:rPr lang="en-US" sz="1800" b="1" kern="0" dirty="0" smtClean="0"/>
              <a:t>Types </a:t>
            </a:r>
            <a:r>
              <a:rPr lang="en-US" sz="1800" b="1" kern="0" dirty="0"/>
              <a:t>of payments or items of value that must be reported include:</a:t>
            </a:r>
          </a:p>
          <a:p>
            <a:pPr marL="285750" lvl="1" eaLnBrk="1" hangingPunct="1">
              <a:spcBef>
                <a:spcPts val="800"/>
              </a:spcBef>
              <a:buClr>
                <a:srgbClr val="F08637"/>
              </a:buClr>
              <a:buFont typeface="Arial" charset="0"/>
              <a:buChar char="►"/>
            </a:pPr>
            <a:r>
              <a:rPr lang="en-US" sz="1600" kern="0" dirty="0" smtClean="0"/>
              <a:t>Consulting Payments </a:t>
            </a:r>
            <a:r>
              <a:rPr lang="en-US" sz="1600" kern="0" dirty="0"/>
              <a:t>and </a:t>
            </a:r>
            <a:r>
              <a:rPr lang="en-US" sz="1600" kern="0" dirty="0" smtClean="0"/>
              <a:t>Honoraria</a:t>
            </a:r>
            <a:endParaRPr lang="en-US" sz="1600" kern="0" dirty="0"/>
          </a:p>
          <a:p>
            <a:pPr marL="285750" lvl="1" eaLnBrk="1" hangingPunct="1">
              <a:spcBef>
                <a:spcPts val="800"/>
              </a:spcBef>
              <a:buClr>
                <a:srgbClr val="F08637"/>
              </a:buClr>
              <a:buFont typeface="Arial" charset="0"/>
              <a:buChar char="►"/>
            </a:pPr>
            <a:r>
              <a:rPr lang="en-US" sz="1600" kern="0" dirty="0"/>
              <a:t>Research &amp; </a:t>
            </a:r>
            <a:r>
              <a:rPr lang="en-US" sz="1600" kern="0" dirty="0" smtClean="0"/>
              <a:t>Clinical-Trial Related Expenditures</a:t>
            </a:r>
            <a:endParaRPr lang="en-US" sz="1600" kern="0" dirty="0"/>
          </a:p>
          <a:p>
            <a:pPr marL="285750" lvl="1" eaLnBrk="1" hangingPunct="1">
              <a:spcBef>
                <a:spcPts val="800"/>
              </a:spcBef>
              <a:buClr>
                <a:srgbClr val="F08637"/>
              </a:buClr>
              <a:buFont typeface="Arial" charset="0"/>
              <a:buChar char="►"/>
            </a:pPr>
            <a:r>
              <a:rPr lang="en-US" sz="1600" kern="0" dirty="0"/>
              <a:t>Educational Items (</a:t>
            </a:r>
            <a:r>
              <a:rPr lang="en-US" sz="1600" i="1" kern="0" dirty="0"/>
              <a:t>e.g.,</a:t>
            </a:r>
            <a:r>
              <a:rPr lang="en-US" sz="1600" kern="0" dirty="0"/>
              <a:t> textbooks, journal </a:t>
            </a:r>
            <a:r>
              <a:rPr lang="en-US" sz="1600" kern="0" dirty="0" smtClean="0"/>
              <a:t>article reprints)</a:t>
            </a:r>
          </a:p>
          <a:p>
            <a:pPr marL="285750" lvl="1" eaLnBrk="1" hangingPunct="1">
              <a:spcBef>
                <a:spcPts val="800"/>
              </a:spcBef>
              <a:buClr>
                <a:srgbClr val="F08637"/>
              </a:buClr>
              <a:buFont typeface="Arial" charset="0"/>
              <a:buChar char="►"/>
            </a:pPr>
            <a:r>
              <a:rPr lang="en-US" sz="1600" kern="0" dirty="0" smtClean="0"/>
              <a:t>Educational </a:t>
            </a:r>
            <a:r>
              <a:rPr lang="en-US" sz="1600" kern="0" dirty="0"/>
              <a:t>and </a:t>
            </a:r>
            <a:r>
              <a:rPr lang="en-US" sz="1600" kern="0" dirty="0" smtClean="0"/>
              <a:t>Research Grants</a:t>
            </a:r>
            <a:endParaRPr lang="en-US" sz="1600" kern="0" dirty="0"/>
          </a:p>
          <a:p>
            <a:pPr marL="285750" lvl="1" eaLnBrk="1" hangingPunct="1">
              <a:spcBef>
                <a:spcPts val="800"/>
              </a:spcBef>
              <a:buClr>
                <a:srgbClr val="F08637"/>
              </a:buClr>
              <a:buFont typeface="Arial" charset="0"/>
              <a:buChar char="►"/>
            </a:pPr>
            <a:r>
              <a:rPr lang="en-US" sz="1600" kern="0" dirty="0"/>
              <a:t>Royalty </a:t>
            </a:r>
            <a:r>
              <a:rPr lang="en-US" sz="1600" kern="0" dirty="0" smtClean="0"/>
              <a:t>Payments </a:t>
            </a:r>
            <a:r>
              <a:rPr lang="en-US" sz="1600" kern="0" dirty="0"/>
              <a:t>and </a:t>
            </a:r>
            <a:r>
              <a:rPr lang="en-US" sz="1600" kern="0" dirty="0" smtClean="0"/>
              <a:t>Licensing </a:t>
            </a:r>
            <a:r>
              <a:rPr lang="en-US" sz="1600" kern="0" dirty="0"/>
              <a:t>F</a:t>
            </a:r>
            <a:r>
              <a:rPr lang="en-US" sz="1600" kern="0" dirty="0" smtClean="0"/>
              <a:t>ees</a:t>
            </a:r>
            <a:endParaRPr lang="en-US" sz="1600" kern="0" dirty="0"/>
          </a:p>
          <a:p>
            <a:pPr marL="285750" lvl="1" eaLnBrk="1" hangingPunct="1">
              <a:spcBef>
                <a:spcPts val="800"/>
              </a:spcBef>
              <a:buClr>
                <a:srgbClr val="F08637"/>
              </a:buClr>
              <a:buFont typeface="Arial" charset="0"/>
              <a:buChar char="►"/>
            </a:pPr>
            <a:r>
              <a:rPr lang="en-US" sz="1600" kern="0" dirty="0"/>
              <a:t>Expenses such as </a:t>
            </a:r>
            <a:r>
              <a:rPr lang="en-US" sz="1600" kern="0" dirty="0" smtClean="0"/>
              <a:t>Travel</a:t>
            </a:r>
            <a:r>
              <a:rPr lang="en-US" sz="1600" kern="0" dirty="0"/>
              <a:t>, </a:t>
            </a:r>
            <a:r>
              <a:rPr lang="en-US" sz="1600" kern="0" dirty="0" smtClean="0"/>
              <a:t>Lodging </a:t>
            </a:r>
            <a:r>
              <a:rPr lang="en-US" sz="1600" kern="0" dirty="0"/>
              <a:t>and </a:t>
            </a:r>
            <a:r>
              <a:rPr lang="en-US" sz="1600" kern="0" dirty="0" smtClean="0"/>
              <a:t>Meals</a:t>
            </a:r>
            <a:endParaRPr lang="en-US" sz="1600" kern="0" dirty="0"/>
          </a:p>
          <a:p>
            <a:pPr marL="285750" lvl="1" eaLnBrk="1" hangingPunct="1">
              <a:spcBef>
                <a:spcPts val="800"/>
              </a:spcBef>
              <a:buClr>
                <a:srgbClr val="F08637"/>
              </a:buClr>
              <a:buFont typeface="Arial" charset="0"/>
              <a:buChar char="►"/>
            </a:pPr>
            <a:r>
              <a:rPr lang="en-US" sz="1600" kern="0" dirty="0"/>
              <a:t>Training &amp; </a:t>
            </a:r>
            <a:r>
              <a:rPr lang="en-US" sz="1600" kern="0" dirty="0" smtClean="0"/>
              <a:t>Education Expenses</a:t>
            </a:r>
            <a:endParaRPr lang="en-US" sz="1600" kern="0" dirty="0"/>
          </a:p>
          <a:p>
            <a:pPr marL="285750" lvl="1" eaLnBrk="1" hangingPunct="1">
              <a:spcBef>
                <a:spcPts val="800"/>
              </a:spcBef>
              <a:buClr>
                <a:srgbClr val="F08637"/>
              </a:buClr>
              <a:buFont typeface="Arial" charset="0"/>
              <a:buChar char="►"/>
            </a:pPr>
            <a:r>
              <a:rPr lang="en-US" sz="1600" kern="0" dirty="0"/>
              <a:t>Charitable </a:t>
            </a:r>
            <a:r>
              <a:rPr lang="en-US" sz="1600" kern="0" dirty="0" smtClean="0"/>
              <a:t>Donations</a:t>
            </a:r>
            <a:endParaRPr lang="en-US" sz="1600" kern="0" dirty="0">
              <a:solidFill>
                <a:srgbClr val="5F5F5F"/>
              </a:solidFill>
            </a:endParaRPr>
          </a:p>
        </p:txBody>
      </p:sp>
    </p:spTree>
    <p:extLst>
      <p:ext uri="{BB962C8B-B14F-4D97-AF65-F5344CB8AC3E}">
        <p14:creationId xmlns:p14="http://schemas.microsoft.com/office/powerpoint/2010/main" val="2739144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Parallelogram 17"/>
          <p:cNvSpPr>
            <a:spLocks noChangeArrowheads="1"/>
          </p:cNvSpPr>
          <p:nvPr/>
        </p:nvSpPr>
        <p:spPr bwMode="auto">
          <a:xfrm flipH="1">
            <a:off x="276225" y="4038600"/>
            <a:ext cx="517525" cy="484187"/>
          </a:xfrm>
          <a:prstGeom prst="parallelogram">
            <a:avLst>
              <a:gd name="adj" fmla="val 24999"/>
            </a:avLst>
          </a:prstGeom>
          <a:solidFill>
            <a:schemeClr val="tx2"/>
          </a:solidFill>
          <a:ln>
            <a:noFill/>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effectLst/>
              <a:uLnTx/>
              <a:uFillTx/>
            </a:endParaRPr>
          </a:p>
        </p:txBody>
      </p:sp>
      <p:sp>
        <p:nvSpPr>
          <p:cNvPr id="16" name="Rectangle 5"/>
          <p:cNvSpPr>
            <a:spLocks noChangeArrowheads="1"/>
          </p:cNvSpPr>
          <p:nvPr/>
        </p:nvSpPr>
        <p:spPr bwMode="auto">
          <a:xfrm>
            <a:off x="374650" y="3429000"/>
            <a:ext cx="8235950" cy="2362200"/>
          </a:xfrm>
          <a:prstGeom prst="rect">
            <a:avLst/>
          </a:prstGeom>
          <a:solidFill>
            <a:schemeClr val="bg2">
              <a:lumMod val="85000"/>
            </a:schemeClr>
          </a:solidFill>
          <a:ln>
            <a:noFill/>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ysClr val="windowText" lastClr="000000"/>
              </a:solidFill>
              <a:effectLst/>
              <a:uLnTx/>
              <a:uFillTx/>
            </a:endParaRPr>
          </a:p>
        </p:txBody>
      </p:sp>
      <p:sp>
        <p:nvSpPr>
          <p:cNvPr id="17" name="Parallelogram 16"/>
          <p:cNvSpPr/>
          <p:nvPr/>
        </p:nvSpPr>
        <p:spPr bwMode="auto">
          <a:xfrm flipH="1">
            <a:off x="277813" y="1963738"/>
            <a:ext cx="517525" cy="495300"/>
          </a:xfrm>
          <a:prstGeom prst="parallelogram">
            <a:avLst/>
          </a:prstGeom>
          <a:solidFill>
            <a:srgbClr val="F08637">
              <a:lumMod val="50000"/>
            </a:srgbClr>
          </a:solidFill>
          <a:ln>
            <a:noFill/>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18" name="Rectangle 17"/>
          <p:cNvSpPr/>
          <p:nvPr/>
        </p:nvSpPr>
        <p:spPr bwMode="auto">
          <a:xfrm>
            <a:off x="357188" y="1295400"/>
            <a:ext cx="8234362" cy="1978025"/>
          </a:xfrm>
          <a:prstGeom prst="rect">
            <a:avLst/>
          </a:prstGeom>
          <a:solidFill>
            <a:srgbClr val="F8C7A2"/>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8F8F8"/>
              </a:solidFill>
              <a:effectLst/>
              <a:uLnTx/>
              <a:uFillTx/>
              <a:latin typeface="Arial"/>
              <a:ea typeface="+mn-ea"/>
              <a:cs typeface="Arial"/>
            </a:endParaRPr>
          </a:p>
        </p:txBody>
      </p:sp>
      <p:sp>
        <p:nvSpPr>
          <p:cNvPr id="19" name="Rectangle 18"/>
          <p:cNvSpPr/>
          <p:nvPr/>
        </p:nvSpPr>
        <p:spPr bwMode="auto">
          <a:xfrm flipH="1">
            <a:off x="277813" y="1389063"/>
            <a:ext cx="1509712" cy="574675"/>
          </a:xfrm>
          <a:prstGeom prst="rect">
            <a:avLst/>
          </a:prstGeom>
          <a:solidFill>
            <a:srgbClr val="F08637"/>
          </a:solidFill>
          <a:ln w="25400" cap="flat" cmpd="sng" algn="ctr">
            <a:noFill/>
            <a:prstDash val="solid"/>
          </a:ln>
          <a:effectLst>
            <a:outerShdw blurRad="50800" dist="38100" dir="8100000" algn="tr" rotWithShape="0">
              <a:prstClr val="black">
                <a:alpha val="40000"/>
              </a:prst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8F8F8"/>
              </a:solidFill>
              <a:effectLst/>
              <a:uLnTx/>
              <a:uFillTx/>
              <a:latin typeface="Arial"/>
              <a:ea typeface="+mn-ea"/>
              <a:cs typeface="Arial"/>
            </a:endParaRPr>
          </a:p>
        </p:txBody>
      </p:sp>
      <p:sp>
        <p:nvSpPr>
          <p:cNvPr id="20" name="TextBox 21"/>
          <p:cNvSpPr txBox="1">
            <a:spLocks noChangeArrowheads="1"/>
          </p:cNvSpPr>
          <p:nvPr/>
        </p:nvSpPr>
        <p:spPr bwMode="auto">
          <a:xfrm>
            <a:off x="228600" y="1444625"/>
            <a:ext cx="15589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schemeClr val="bg1"/>
                </a:solidFill>
                <a:effectLst/>
                <a:uLnTx/>
                <a:uFillTx/>
                <a:latin typeface="Arial" charset="0"/>
                <a:ea typeface="ＭＳ Ｐゴシック" pitchFamily="34" charset="-128"/>
              </a:rPr>
              <a:t>INCLUDED</a:t>
            </a:r>
          </a:p>
        </p:txBody>
      </p:sp>
      <p:sp>
        <p:nvSpPr>
          <p:cNvPr id="21" name="TextBox 20"/>
          <p:cNvSpPr txBox="1"/>
          <p:nvPr/>
        </p:nvSpPr>
        <p:spPr>
          <a:xfrm>
            <a:off x="1863725" y="1346200"/>
            <a:ext cx="5721438" cy="2031325"/>
          </a:xfrm>
          <a:prstGeom prst="rect">
            <a:avLst/>
          </a:prstGeom>
          <a:noFill/>
        </p:spPr>
        <p:txBody>
          <a:bodyPr wrap="none">
            <a:spAutoFit/>
          </a:bodyPr>
          <a:lstStyle/>
          <a:p>
            <a:pPr marL="230188" lvl="0" indent="-230188">
              <a:buFont typeface="Arial" pitchFamily="34" charset="0"/>
              <a:buChar char="•"/>
              <a:defRPr/>
            </a:pPr>
            <a:r>
              <a:rPr lang="en-US" sz="1400" kern="0" dirty="0"/>
              <a:t>Name of recipient </a:t>
            </a:r>
            <a:r>
              <a:rPr lang="en-US" sz="1400" kern="0" dirty="0" smtClean="0"/>
              <a:t>HCP, </a:t>
            </a:r>
            <a:r>
              <a:rPr lang="en-US" sz="1400" kern="0" dirty="0"/>
              <a:t>contact information, specialty </a:t>
            </a:r>
          </a:p>
          <a:p>
            <a:pPr marL="230188" lvl="0" indent="-230188">
              <a:buFont typeface="Arial" pitchFamily="34" charset="0"/>
              <a:buChar char="•"/>
              <a:defRPr/>
            </a:pPr>
            <a:r>
              <a:rPr lang="en-US" sz="1400" kern="0" dirty="0"/>
              <a:t>HCP’s National Provider Identifier </a:t>
            </a:r>
          </a:p>
          <a:p>
            <a:pPr marL="230188" lvl="0" indent="-230188">
              <a:buFont typeface="Arial" pitchFamily="34" charset="0"/>
              <a:buChar char="•"/>
              <a:defRPr/>
            </a:pPr>
            <a:r>
              <a:rPr lang="en-US" sz="1400" kern="0" dirty="0"/>
              <a:t>State License Number of HCP</a:t>
            </a:r>
          </a:p>
          <a:p>
            <a:pPr marL="230188" lvl="0" indent="-230188">
              <a:buFont typeface="Arial" pitchFamily="34" charset="0"/>
              <a:buChar char="•"/>
              <a:defRPr/>
            </a:pPr>
            <a:r>
              <a:rPr lang="en-US" sz="1400" kern="0" dirty="0"/>
              <a:t>Date of the payment or transfer of the item of value</a:t>
            </a:r>
          </a:p>
          <a:p>
            <a:pPr marL="230188" lvl="0" indent="-230188">
              <a:buFont typeface="Arial" pitchFamily="34" charset="0"/>
              <a:buChar char="•"/>
              <a:defRPr/>
            </a:pPr>
            <a:r>
              <a:rPr lang="en-US" sz="1400" kern="0" dirty="0"/>
              <a:t>Dollar value</a:t>
            </a:r>
          </a:p>
          <a:p>
            <a:pPr marL="230188" lvl="0" indent="-230188">
              <a:buFont typeface="Arial" pitchFamily="34" charset="0"/>
              <a:buChar char="•"/>
              <a:defRPr/>
            </a:pPr>
            <a:r>
              <a:rPr lang="en-US" sz="1400" kern="0" dirty="0"/>
              <a:t>Product associated with the interaction</a:t>
            </a:r>
          </a:p>
          <a:p>
            <a:pPr marL="230188" lvl="0" indent="-230188">
              <a:buFont typeface="Arial" pitchFamily="34" charset="0"/>
              <a:buChar char="•"/>
              <a:defRPr/>
            </a:pPr>
            <a:r>
              <a:rPr lang="en-US" sz="1400" kern="0" dirty="0"/>
              <a:t>Description of the type and nature of the payment or item of value</a:t>
            </a:r>
          </a:p>
          <a:p>
            <a:pPr marL="230188" lvl="0" indent="-230188">
              <a:buFont typeface="Arial" pitchFamily="34" charset="0"/>
              <a:buChar char="•"/>
              <a:defRPr/>
            </a:pPr>
            <a:r>
              <a:rPr lang="en-US" sz="1400" kern="0" dirty="0"/>
              <a:t>Destination (for travel expenses)</a:t>
            </a:r>
          </a:p>
          <a:p>
            <a:pPr marL="342900" marR="0" lvl="0" indent="-342900"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1400" b="0" i="0" u="none" strike="noStrike" kern="0" cap="none" spc="0" normalizeH="0" baseline="0" noProof="0" dirty="0">
              <a:ln>
                <a:noFill/>
              </a:ln>
              <a:effectLst/>
              <a:uLnTx/>
              <a:uFillTx/>
            </a:endParaRPr>
          </a:p>
        </p:txBody>
      </p:sp>
      <p:sp>
        <p:nvSpPr>
          <p:cNvPr id="22" name="TextBox 21"/>
          <p:cNvSpPr txBox="1"/>
          <p:nvPr/>
        </p:nvSpPr>
        <p:spPr>
          <a:xfrm>
            <a:off x="1863724" y="3514613"/>
            <a:ext cx="6727825" cy="2154436"/>
          </a:xfrm>
          <a:prstGeom prst="rect">
            <a:avLst/>
          </a:prstGeom>
          <a:noFill/>
        </p:spPr>
        <p:txBody>
          <a:bodyPr wrap="square">
            <a:spAutoFit/>
          </a:bodyPr>
          <a:lstStyle/>
          <a:p>
            <a:pPr marL="230188" lvl="0" indent="-230188">
              <a:buFont typeface="Arial" pitchFamily="34" charset="0"/>
              <a:buChar char="•"/>
              <a:defRPr/>
            </a:pPr>
            <a:r>
              <a:rPr lang="en-US" sz="1400" kern="0" dirty="0"/>
              <a:t>Payments made or transfers of value provided to physician assistants, nurses, lab technicians or hospital administrative </a:t>
            </a:r>
            <a:r>
              <a:rPr lang="en-US" sz="1400" kern="0" dirty="0" smtClean="0"/>
              <a:t>staff</a:t>
            </a:r>
            <a:endParaRPr lang="en-US" sz="1400" kern="0" dirty="0"/>
          </a:p>
          <a:p>
            <a:pPr marL="230188" lvl="0" indent="-230188">
              <a:buFont typeface="Arial" pitchFamily="34" charset="0"/>
              <a:buChar char="•"/>
              <a:defRPr/>
            </a:pPr>
            <a:r>
              <a:rPr lang="en-US" sz="1400" kern="0" dirty="0"/>
              <a:t>Anatomical models or wall models used to educate patients on a particular procedure or </a:t>
            </a:r>
            <a:r>
              <a:rPr lang="en-US" sz="1400" kern="0" dirty="0" smtClean="0"/>
              <a:t>product</a:t>
            </a:r>
            <a:endParaRPr lang="en-US" sz="1400" kern="0" dirty="0"/>
          </a:p>
          <a:p>
            <a:pPr marL="230188" lvl="0" indent="-230188">
              <a:buFont typeface="Arial" pitchFamily="34" charset="0"/>
              <a:buChar char="•"/>
              <a:defRPr/>
            </a:pPr>
            <a:r>
              <a:rPr lang="en-US" sz="1400" kern="0" dirty="0"/>
              <a:t>Coffee, snacks or other refreshments provided at booths or during large events at third-party </a:t>
            </a:r>
            <a:r>
              <a:rPr lang="en-US" sz="1400" kern="0" dirty="0" smtClean="0"/>
              <a:t>conferences</a:t>
            </a:r>
            <a:endParaRPr lang="en-US" sz="1400" kern="0" dirty="0"/>
          </a:p>
          <a:p>
            <a:pPr marL="230188" lvl="0" indent="-230188">
              <a:buFont typeface="Arial" pitchFamily="34" charset="0"/>
              <a:buChar char="•"/>
              <a:defRPr/>
            </a:pPr>
            <a:r>
              <a:rPr lang="en-US" sz="1400" kern="0" dirty="0"/>
              <a:t>Short-term loan of devices/capital </a:t>
            </a:r>
            <a:r>
              <a:rPr lang="en-US" sz="1400" kern="0" dirty="0" smtClean="0"/>
              <a:t>equipment</a:t>
            </a:r>
            <a:endParaRPr lang="en-US" sz="1400" kern="0" dirty="0"/>
          </a:p>
          <a:p>
            <a:pPr lvl="0">
              <a:defRPr/>
            </a:pPr>
            <a:endParaRPr lang="en-US" sz="1200" i="1" kern="0" dirty="0" smtClean="0"/>
          </a:p>
          <a:p>
            <a:pPr lvl="0">
              <a:defRPr/>
            </a:pPr>
            <a:r>
              <a:rPr lang="en-US" sz="1200" i="1" kern="0" dirty="0" smtClean="0"/>
              <a:t>Important </a:t>
            </a:r>
            <a:r>
              <a:rPr lang="en-US" sz="1200" i="1" kern="0" dirty="0"/>
              <a:t>Note: </a:t>
            </a:r>
            <a:r>
              <a:rPr lang="en-US" sz="1200" i="1" kern="0" dirty="0" smtClean="0"/>
              <a:t>Even </a:t>
            </a:r>
            <a:r>
              <a:rPr lang="en-US" sz="1200" i="1" kern="0" dirty="0"/>
              <a:t>if the Sunshine Act excludes these types of payments from its reporting requirements, manufacturers may still be required to disclose this information for other </a:t>
            </a:r>
            <a:r>
              <a:rPr lang="en-US" sz="1200" i="1" kern="0" dirty="0" smtClean="0"/>
              <a:t>purposes</a:t>
            </a:r>
            <a:endParaRPr lang="en-US" sz="1200" i="1" kern="0" dirty="0"/>
          </a:p>
        </p:txBody>
      </p:sp>
      <p:sp>
        <p:nvSpPr>
          <p:cNvPr id="24" name="Rectangle 23"/>
          <p:cNvSpPr/>
          <p:nvPr/>
        </p:nvSpPr>
        <p:spPr bwMode="auto">
          <a:xfrm flipH="1">
            <a:off x="276222" y="3475383"/>
            <a:ext cx="1587502" cy="573087"/>
          </a:xfrm>
          <a:prstGeom prst="rect">
            <a:avLst/>
          </a:prstGeom>
          <a:solidFill>
            <a:schemeClr val="tx2"/>
          </a:solidFill>
          <a:ln>
            <a:noFill/>
          </a:ln>
          <a:effectLst>
            <a:outerShdw blurRad="50800" dist="38100" dir="8100000" algn="tr" rotWithShape="0">
              <a:prstClr val="black">
                <a:alpha val="40000"/>
              </a:prstClr>
            </a:outerShdw>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effectLst/>
              <a:uLnTx/>
              <a:uFillTx/>
            </a:endParaRPr>
          </a:p>
        </p:txBody>
      </p:sp>
      <p:sp>
        <p:nvSpPr>
          <p:cNvPr id="25" name="TextBox 21"/>
          <p:cNvSpPr txBox="1">
            <a:spLocks noChangeArrowheads="1"/>
          </p:cNvSpPr>
          <p:nvPr/>
        </p:nvSpPr>
        <p:spPr bwMode="auto">
          <a:xfrm>
            <a:off x="276222" y="3551582"/>
            <a:ext cx="158750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schemeClr val="bg1"/>
                </a:solidFill>
                <a:effectLst/>
                <a:uLnTx/>
                <a:uFillTx/>
                <a:latin typeface="Arial" charset="0"/>
                <a:ea typeface="ＭＳ Ｐゴシック" pitchFamily="34" charset="-128"/>
              </a:rPr>
              <a:t>EXCLUDED</a:t>
            </a:r>
          </a:p>
        </p:txBody>
      </p:sp>
      <p:sp>
        <p:nvSpPr>
          <p:cNvPr id="23" name="Title 1"/>
          <p:cNvSpPr txBox="1">
            <a:spLocks/>
          </p:cNvSpPr>
          <p:nvPr/>
        </p:nvSpPr>
        <p:spPr>
          <a:xfrm>
            <a:off x="228600" y="228600"/>
            <a:ext cx="7696200" cy="533400"/>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lang="en-US" sz="2800" kern="1200">
                <a:solidFill>
                  <a:schemeClr val="bg1"/>
                </a:solidFill>
                <a:effectLst>
                  <a:outerShdw blurRad="38100" dist="38100" dir="2700000" algn="tl">
                    <a:srgbClr val="000000">
                      <a:alpha val="43137"/>
                    </a:srgbClr>
                  </a:outerShdw>
                </a:effectLst>
                <a:latin typeface="Arial" pitchFamily="34" charset="0"/>
                <a:ea typeface="+mj-ea"/>
                <a:cs typeface="Arial" pitchFamily="34" charset="0"/>
              </a:defRPr>
            </a:lvl1pPr>
          </a:lstStyle>
          <a:p>
            <a:r>
              <a:rPr lang="en-US" dirty="0" smtClean="0"/>
              <a:t>Reporting Requirements (cont’d)</a:t>
            </a:r>
            <a:endParaRPr lang="en-US" dirty="0"/>
          </a:p>
        </p:txBody>
      </p:sp>
      <p:sp>
        <p:nvSpPr>
          <p:cNvPr id="13" name="TextBox 12"/>
          <p:cNvSpPr txBox="1"/>
          <p:nvPr/>
        </p:nvSpPr>
        <p:spPr>
          <a:xfrm>
            <a:off x="685800" y="5906869"/>
            <a:ext cx="7696200" cy="646331"/>
          </a:xfrm>
          <a:prstGeom prst="rect">
            <a:avLst/>
          </a:prstGeom>
          <a:noFill/>
        </p:spPr>
        <p:txBody>
          <a:bodyPr wrap="square" rtlCol="0">
            <a:spAutoFit/>
          </a:bodyPr>
          <a:lstStyle/>
          <a:p>
            <a:pPr marL="0" lvl="1"/>
            <a:r>
              <a:rPr lang="en-US" dirty="0" smtClean="0"/>
              <a:t>Per </a:t>
            </a:r>
            <a:r>
              <a:rPr lang="en-US" dirty="0"/>
              <a:t>CMS, physicians cannot repay a manufacturer for a </a:t>
            </a:r>
            <a:r>
              <a:rPr lang="en-US" dirty="0" smtClean="0"/>
              <a:t>payment/transfer </a:t>
            </a:r>
            <a:r>
              <a:rPr lang="en-US" dirty="0"/>
              <a:t>of value and have the payment removed from a manufacturer's report.   </a:t>
            </a:r>
          </a:p>
        </p:txBody>
      </p:sp>
      <p:sp>
        <p:nvSpPr>
          <p:cNvPr id="14" name="5-Point Star 13"/>
          <p:cNvSpPr/>
          <p:nvPr/>
        </p:nvSpPr>
        <p:spPr>
          <a:xfrm>
            <a:off x="304800" y="6009929"/>
            <a:ext cx="363070" cy="36307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6" name="5-Point Star 25"/>
          <p:cNvSpPr/>
          <p:nvPr/>
        </p:nvSpPr>
        <p:spPr>
          <a:xfrm>
            <a:off x="8247530" y="6009929"/>
            <a:ext cx="363070" cy="36307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extLst>
      <p:ext uri="{BB962C8B-B14F-4D97-AF65-F5344CB8AC3E}">
        <p14:creationId xmlns:p14="http://schemas.microsoft.com/office/powerpoint/2010/main" val="17098645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446917" y="2060883"/>
            <a:ext cx="1572883" cy="3716402"/>
          </a:xfrm>
          <a:prstGeom prst="rect">
            <a:avLst/>
          </a:prstGeom>
        </p:spPr>
        <p:txBody>
          <a:bodyPr wrap="square">
            <a:spAutoFit/>
          </a:bodyPr>
          <a:lstStyle/>
          <a:p>
            <a:pPr marL="0" lvl="1">
              <a:spcAft>
                <a:spcPts val="600"/>
              </a:spcAft>
            </a:pPr>
            <a:r>
              <a:rPr lang="en-US" sz="1050" b="1" dirty="0" smtClean="0">
                <a:solidFill>
                  <a:srgbClr val="F08637"/>
                </a:solidFill>
              </a:rPr>
              <a:t>July 14 – Sept. 25, 2014:</a:t>
            </a:r>
            <a:r>
              <a:rPr lang="en-US" sz="1050" dirty="0" smtClean="0">
                <a:solidFill>
                  <a:srgbClr val="F08637"/>
                </a:solidFill>
              </a:rPr>
              <a:t/>
            </a:r>
            <a:br>
              <a:rPr lang="en-US" sz="1050" dirty="0" smtClean="0">
                <a:solidFill>
                  <a:srgbClr val="F08637"/>
                </a:solidFill>
              </a:rPr>
            </a:br>
            <a:r>
              <a:rPr lang="en-US" sz="1050" dirty="0" smtClean="0">
                <a:solidFill>
                  <a:srgbClr val="F08637"/>
                </a:solidFill>
              </a:rPr>
              <a:t>Review, Dispute &amp; Correction</a:t>
            </a:r>
          </a:p>
          <a:p>
            <a:pPr marL="0" lvl="1">
              <a:spcAft>
                <a:spcPts val="600"/>
              </a:spcAft>
            </a:pPr>
            <a:r>
              <a:rPr lang="en-US" sz="1050" dirty="0" smtClean="0"/>
              <a:t>U.S. physicians and teaching hospitals have 45 days to review the data that companies report to CMS under their names and to register inquiries about their data with CMS  </a:t>
            </a:r>
          </a:p>
          <a:p>
            <a:pPr marL="171450" lvl="1" indent="-171450">
              <a:spcAft>
                <a:spcPts val="600"/>
              </a:spcAft>
              <a:buFont typeface="Arial" panose="020B0604020202020204" pitchFamily="34" charset="0"/>
              <a:buChar char="•"/>
            </a:pPr>
            <a:r>
              <a:rPr lang="en-US" sz="1050" dirty="0" smtClean="0"/>
              <a:t>Physicians, teaching hospitals and companies have 15 days to research and address reported data inquiries</a:t>
            </a:r>
          </a:p>
          <a:p>
            <a:pPr marL="0" lvl="1">
              <a:spcAft>
                <a:spcPts val="600"/>
              </a:spcAft>
            </a:pPr>
            <a:endParaRPr lang="en-US" sz="1050" dirty="0" smtClean="0"/>
          </a:p>
        </p:txBody>
      </p:sp>
      <p:cxnSp>
        <p:nvCxnSpPr>
          <p:cNvPr id="6" name="Straight Arrow Connector 5"/>
          <p:cNvCxnSpPr/>
          <p:nvPr/>
        </p:nvCxnSpPr>
        <p:spPr>
          <a:xfrm>
            <a:off x="7951" y="1617010"/>
            <a:ext cx="8983649" cy="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676400" y="1533132"/>
            <a:ext cx="0" cy="1524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 name="5-Point Star 7"/>
          <p:cNvSpPr/>
          <p:nvPr/>
        </p:nvSpPr>
        <p:spPr>
          <a:xfrm>
            <a:off x="901706" y="1470423"/>
            <a:ext cx="228600" cy="2286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677849" y="1250484"/>
            <a:ext cx="693751" cy="276999"/>
          </a:xfrm>
          <a:prstGeom prst="rect">
            <a:avLst/>
          </a:prstGeom>
          <a:noFill/>
        </p:spPr>
        <p:txBody>
          <a:bodyPr wrap="square" rtlCol="0">
            <a:spAutoFit/>
          </a:bodyPr>
          <a:lstStyle/>
          <a:p>
            <a:pPr algn="ctr"/>
            <a:r>
              <a:rPr lang="en-US" sz="1200" b="1" dirty="0" smtClean="0"/>
              <a:t>AUG</a:t>
            </a:r>
            <a:endParaRPr lang="en-US" sz="1200" b="1" dirty="0"/>
          </a:p>
        </p:txBody>
      </p:sp>
      <p:sp>
        <p:nvSpPr>
          <p:cNvPr id="10" name="TextBox 9"/>
          <p:cNvSpPr txBox="1"/>
          <p:nvPr/>
        </p:nvSpPr>
        <p:spPr>
          <a:xfrm>
            <a:off x="76200" y="1222683"/>
            <a:ext cx="601649" cy="307777"/>
          </a:xfrm>
          <a:prstGeom prst="rect">
            <a:avLst/>
          </a:prstGeom>
          <a:noFill/>
        </p:spPr>
        <p:txBody>
          <a:bodyPr wrap="square" rtlCol="0">
            <a:spAutoFit/>
          </a:bodyPr>
          <a:lstStyle/>
          <a:p>
            <a:pPr algn="ctr"/>
            <a:r>
              <a:rPr lang="en-US" sz="1400" b="1" dirty="0" smtClean="0">
                <a:solidFill>
                  <a:srgbClr val="F08637"/>
                </a:solidFill>
              </a:rPr>
              <a:t>2013</a:t>
            </a:r>
            <a:endParaRPr lang="en-US" sz="1400" b="1" dirty="0">
              <a:solidFill>
                <a:srgbClr val="F08637"/>
              </a:solidFill>
            </a:endParaRPr>
          </a:p>
        </p:txBody>
      </p:sp>
      <p:sp>
        <p:nvSpPr>
          <p:cNvPr id="11" name="TextBox 10"/>
          <p:cNvSpPr txBox="1"/>
          <p:nvPr/>
        </p:nvSpPr>
        <p:spPr>
          <a:xfrm>
            <a:off x="1371600" y="1222683"/>
            <a:ext cx="723900" cy="307777"/>
          </a:xfrm>
          <a:prstGeom prst="rect">
            <a:avLst/>
          </a:prstGeom>
          <a:noFill/>
        </p:spPr>
        <p:txBody>
          <a:bodyPr wrap="square" rtlCol="0">
            <a:spAutoFit/>
          </a:bodyPr>
          <a:lstStyle/>
          <a:p>
            <a:pPr algn="ctr"/>
            <a:r>
              <a:rPr lang="en-US" sz="1400" b="1" dirty="0" smtClean="0">
                <a:solidFill>
                  <a:srgbClr val="F08637"/>
                </a:solidFill>
              </a:rPr>
              <a:t>2014</a:t>
            </a:r>
            <a:endParaRPr lang="en-US" sz="1400" b="1" dirty="0">
              <a:solidFill>
                <a:srgbClr val="F08637"/>
              </a:solidFill>
            </a:endParaRPr>
          </a:p>
        </p:txBody>
      </p:sp>
      <p:sp>
        <p:nvSpPr>
          <p:cNvPr id="12" name="TextBox 11"/>
          <p:cNvSpPr txBox="1"/>
          <p:nvPr/>
        </p:nvSpPr>
        <p:spPr>
          <a:xfrm>
            <a:off x="2133600" y="1250484"/>
            <a:ext cx="762000" cy="276999"/>
          </a:xfrm>
          <a:prstGeom prst="rect">
            <a:avLst/>
          </a:prstGeom>
          <a:noFill/>
        </p:spPr>
        <p:txBody>
          <a:bodyPr wrap="square" rtlCol="0">
            <a:spAutoFit/>
          </a:bodyPr>
          <a:lstStyle/>
          <a:p>
            <a:pPr algn="ctr"/>
            <a:r>
              <a:rPr lang="en-US" sz="1200" b="1" dirty="0" smtClean="0"/>
              <a:t>MAR</a:t>
            </a:r>
            <a:endParaRPr lang="en-US" sz="1200" b="1" dirty="0"/>
          </a:p>
        </p:txBody>
      </p:sp>
      <p:cxnSp>
        <p:nvCxnSpPr>
          <p:cNvPr id="13" name="Straight Connector 12"/>
          <p:cNvCxnSpPr/>
          <p:nvPr/>
        </p:nvCxnSpPr>
        <p:spPr>
          <a:xfrm>
            <a:off x="4419600" y="1546623"/>
            <a:ext cx="0" cy="1524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867400" y="1553957"/>
            <a:ext cx="0" cy="1524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5" name="5-Point Star 14"/>
          <p:cNvSpPr/>
          <p:nvPr/>
        </p:nvSpPr>
        <p:spPr>
          <a:xfrm>
            <a:off x="2429913" y="1467058"/>
            <a:ext cx="228600" cy="2286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Connector 15"/>
          <p:cNvCxnSpPr/>
          <p:nvPr/>
        </p:nvCxnSpPr>
        <p:spPr>
          <a:xfrm>
            <a:off x="8610600" y="1540810"/>
            <a:ext cx="0" cy="1524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7" name="5-Point Star 16"/>
          <p:cNvSpPr/>
          <p:nvPr/>
        </p:nvSpPr>
        <p:spPr>
          <a:xfrm>
            <a:off x="6547562" y="1475936"/>
            <a:ext cx="228600" cy="2286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8" name="TextBox 17"/>
          <p:cNvSpPr txBox="1"/>
          <p:nvPr/>
        </p:nvSpPr>
        <p:spPr>
          <a:xfrm>
            <a:off x="6400800" y="1250484"/>
            <a:ext cx="762000" cy="276999"/>
          </a:xfrm>
          <a:prstGeom prst="rect">
            <a:avLst/>
          </a:prstGeom>
          <a:noFill/>
        </p:spPr>
        <p:txBody>
          <a:bodyPr wrap="square" rtlCol="0">
            <a:spAutoFit/>
          </a:bodyPr>
          <a:lstStyle/>
          <a:p>
            <a:r>
              <a:rPr lang="en-US" sz="1200" b="1" dirty="0" smtClean="0"/>
              <a:t>SEP 30</a:t>
            </a:r>
            <a:endParaRPr lang="en-US" sz="1200" b="1" dirty="0"/>
          </a:p>
        </p:txBody>
      </p:sp>
      <p:sp>
        <p:nvSpPr>
          <p:cNvPr id="19" name="Rectangle 18"/>
          <p:cNvSpPr/>
          <p:nvPr/>
        </p:nvSpPr>
        <p:spPr>
          <a:xfrm>
            <a:off x="76200" y="2060883"/>
            <a:ext cx="1524000" cy="3477875"/>
          </a:xfrm>
          <a:prstGeom prst="rect">
            <a:avLst/>
          </a:prstGeom>
        </p:spPr>
        <p:txBody>
          <a:bodyPr wrap="square">
            <a:spAutoFit/>
          </a:bodyPr>
          <a:lstStyle/>
          <a:p>
            <a:pPr>
              <a:lnSpc>
                <a:spcPct val="100000"/>
              </a:lnSpc>
              <a:spcAft>
                <a:spcPts val="600"/>
              </a:spcAft>
            </a:pPr>
            <a:r>
              <a:rPr lang="en-US" sz="1050" b="1" dirty="0" smtClean="0">
                <a:solidFill>
                  <a:srgbClr val="F08637"/>
                </a:solidFill>
              </a:rPr>
              <a:t>Aug. 1, 2013</a:t>
            </a:r>
            <a:r>
              <a:rPr lang="en-US" sz="1050" b="1" dirty="0">
                <a:solidFill>
                  <a:srgbClr val="FF9933"/>
                </a:solidFill>
              </a:rPr>
              <a:t>:  </a:t>
            </a:r>
            <a:r>
              <a:rPr lang="en-US" sz="1050" dirty="0"/>
              <a:t>Pharmaceutical, </a:t>
            </a:r>
            <a:r>
              <a:rPr lang="en-US" sz="1050" dirty="0" smtClean="0"/>
              <a:t>biologics </a:t>
            </a:r>
            <a:r>
              <a:rPr lang="en-US" sz="1050" dirty="0"/>
              <a:t>and medical device companies </a:t>
            </a:r>
            <a:r>
              <a:rPr lang="en-US" sz="1050" dirty="0" smtClean="0"/>
              <a:t>were required to:</a:t>
            </a:r>
          </a:p>
          <a:p>
            <a:pPr marL="171450" indent="-171450">
              <a:lnSpc>
                <a:spcPct val="100000"/>
              </a:lnSpc>
              <a:spcAft>
                <a:spcPts val="600"/>
              </a:spcAft>
              <a:buFont typeface="Arial" pitchFamily="34" charset="0"/>
              <a:buChar char="•"/>
            </a:pPr>
            <a:r>
              <a:rPr lang="en-US" sz="1050" dirty="0" smtClean="0"/>
              <a:t>Track </a:t>
            </a:r>
            <a:r>
              <a:rPr lang="en-US" sz="1050" dirty="0"/>
              <a:t>payments and items of value provided to U.S. physicians and teaching </a:t>
            </a:r>
            <a:r>
              <a:rPr lang="en-US" sz="1050" dirty="0" smtClean="0"/>
              <a:t>hospitals</a:t>
            </a:r>
          </a:p>
          <a:p>
            <a:pPr marL="171450" indent="-171450">
              <a:lnSpc>
                <a:spcPct val="100000"/>
              </a:lnSpc>
              <a:spcAft>
                <a:spcPts val="600"/>
              </a:spcAft>
              <a:buFont typeface="Arial" pitchFamily="34" charset="0"/>
              <a:buChar char="•"/>
            </a:pPr>
            <a:r>
              <a:rPr lang="en-US" sz="1050" dirty="0" smtClean="0"/>
              <a:t>Be </a:t>
            </a:r>
            <a:r>
              <a:rPr lang="en-US" sz="1050" dirty="0"/>
              <a:t>prepared to publically disclose any meal, educational item, consulting payment or other financial interaction between the industry and a physician or teaching </a:t>
            </a:r>
            <a:r>
              <a:rPr lang="en-US" sz="1050" dirty="0" smtClean="0"/>
              <a:t>hospital</a:t>
            </a:r>
            <a:endParaRPr lang="en-US" sz="1050" dirty="0"/>
          </a:p>
        </p:txBody>
      </p:sp>
      <p:cxnSp>
        <p:nvCxnSpPr>
          <p:cNvPr id="20" name="Straight Arrow Connector 19"/>
          <p:cNvCxnSpPr/>
          <p:nvPr/>
        </p:nvCxnSpPr>
        <p:spPr>
          <a:xfrm>
            <a:off x="1016006" y="1741648"/>
            <a:ext cx="0" cy="319235"/>
          </a:xfrm>
          <a:prstGeom prst="straightConnector1">
            <a:avLst/>
          </a:prstGeom>
          <a:ln w="28575">
            <a:solidFill>
              <a:srgbClr val="F08637"/>
            </a:solidFill>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1676400" y="2060883"/>
            <a:ext cx="1389430" cy="2839239"/>
          </a:xfrm>
          <a:prstGeom prst="rect">
            <a:avLst/>
          </a:prstGeom>
        </p:spPr>
        <p:txBody>
          <a:bodyPr wrap="square">
            <a:spAutoFit/>
          </a:bodyPr>
          <a:lstStyle/>
          <a:p>
            <a:pPr>
              <a:lnSpc>
                <a:spcPct val="100000"/>
              </a:lnSpc>
              <a:spcAft>
                <a:spcPts val="600"/>
              </a:spcAft>
            </a:pPr>
            <a:r>
              <a:rPr lang="en-US" sz="1050" b="1" dirty="0" smtClean="0">
                <a:solidFill>
                  <a:srgbClr val="F08637"/>
                </a:solidFill>
              </a:rPr>
              <a:t>March 31, 2014</a:t>
            </a:r>
            <a:r>
              <a:rPr lang="en-US" sz="1050" b="1" dirty="0">
                <a:solidFill>
                  <a:srgbClr val="F08637"/>
                </a:solidFill>
              </a:rPr>
              <a:t>:</a:t>
            </a:r>
            <a:r>
              <a:rPr lang="en-US" sz="1050" dirty="0">
                <a:solidFill>
                  <a:srgbClr val="F08637"/>
                </a:solidFill>
              </a:rPr>
              <a:t>  </a:t>
            </a:r>
            <a:r>
              <a:rPr lang="en-US" sz="1050" dirty="0"/>
              <a:t>Pharmaceutical, </a:t>
            </a:r>
            <a:r>
              <a:rPr lang="en-US" sz="1050" dirty="0" smtClean="0"/>
              <a:t>biologics </a:t>
            </a:r>
            <a:r>
              <a:rPr lang="en-US" sz="1050" dirty="0"/>
              <a:t>and medical device companies </a:t>
            </a:r>
            <a:r>
              <a:rPr lang="en-US" sz="1050" dirty="0" smtClean="0"/>
              <a:t>provided the Centers </a:t>
            </a:r>
            <a:r>
              <a:rPr lang="en-US" sz="1050" dirty="0"/>
              <a:t>for Medicare and Medicaid Services (CMS) with </a:t>
            </a:r>
            <a:r>
              <a:rPr lang="en-US" sz="1050" b="1" dirty="0" smtClean="0"/>
              <a:t>aggregate </a:t>
            </a:r>
            <a:r>
              <a:rPr lang="en-US" sz="1050" b="1" dirty="0"/>
              <a:t>data </a:t>
            </a:r>
            <a:r>
              <a:rPr lang="en-US" sz="1050" dirty="0"/>
              <a:t>regarding </a:t>
            </a:r>
            <a:r>
              <a:rPr lang="en-US" sz="1050" dirty="0" smtClean="0"/>
              <a:t>interactions </a:t>
            </a:r>
            <a:r>
              <a:rPr lang="en-US" sz="1050" dirty="0"/>
              <a:t>with U.S. physicians and teaching hospitals between August </a:t>
            </a:r>
            <a:r>
              <a:rPr lang="en-US" sz="1050" dirty="0" smtClean="0"/>
              <a:t>1</a:t>
            </a:r>
            <a:r>
              <a:rPr lang="en-US" sz="1050" baseline="30000" dirty="0" smtClean="0"/>
              <a:t> </a:t>
            </a:r>
            <a:r>
              <a:rPr lang="en-US" sz="1050" dirty="0"/>
              <a:t>and December </a:t>
            </a:r>
            <a:r>
              <a:rPr lang="en-US" sz="1050" dirty="0" smtClean="0"/>
              <a:t>31, 2013</a:t>
            </a:r>
          </a:p>
        </p:txBody>
      </p:sp>
      <p:sp>
        <p:nvSpPr>
          <p:cNvPr id="22" name="Rectangle 21"/>
          <p:cNvSpPr/>
          <p:nvPr/>
        </p:nvSpPr>
        <p:spPr>
          <a:xfrm>
            <a:off x="6096000" y="2060883"/>
            <a:ext cx="1471038" cy="2746906"/>
          </a:xfrm>
          <a:prstGeom prst="rect">
            <a:avLst/>
          </a:prstGeom>
        </p:spPr>
        <p:txBody>
          <a:bodyPr wrap="square">
            <a:spAutoFit/>
          </a:bodyPr>
          <a:lstStyle/>
          <a:p>
            <a:pPr>
              <a:lnSpc>
                <a:spcPct val="100000"/>
              </a:lnSpc>
              <a:spcAft>
                <a:spcPts val="600"/>
              </a:spcAft>
            </a:pPr>
            <a:r>
              <a:rPr lang="en-US" sz="1050" b="1" dirty="0" smtClean="0">
                <a:solidFill>
                  <a:srgbClr val="F08637"/>
                </a:solidFill>
              </a:rPr>
              <a:t>Sept. 30, </a:t>
            </a:r>
            <a:r>
              <a:rPr lang="en-US" sz="1050" b="1" dirty="0">
                <a:solidFill>
                  <a:srgbClr val="F08637"/>
                </a:solidFill>
              </a:rPr>
              <a:t>2014:</a:t>
            </a:r>
            <a:r>
              <a:rPr lang="en-US" sz="1050" dirty="0">
                <a:solidFill>
                  <a:srgbClr val="F08637"/>
                </a:solidFill>
              </a:rPr>
              <a:t>  </a:t>
            </a:r>
            <a:r>
              <a:rPr lang="en-US" sz="1050" dirty="0" smtClean="0">
                <a:solidFill>
                  <a:srgbClr val="FF9933"/>
                </a:solidFill>
              </a:rPr>
              <a:t/>
            </a:r>
            <a:br>
              <a:rPr lang="en-US" sz="1050" dirty="0" smtClean="0">
                <a:solidFill>
                  <a:srgbClr val="FF9933"/>
                </a:solidFill>
              </a:rPr>
            </a:br>
            <a:r>
              <a:rPr lang="en-US" sz="1050" dirty="0" smtClean="0"/>
              <a:t>The statute requires CMS to post </a:t>
            </a:r>
            <a:r>
              <a:rPr lang="en-US" sz="1050" dirty="0"/>
              <a:t>data on a public, searchable government-maintained website and continue to post the data annually</a:t>
            </a:r>
            <a:r>
              <a:rPr lang="en-US" sz="1050" dirty="0" smtClean="0"/>
              <a:t>. CMS must also submit reports to states that include a summary of payments made to covered recipients in each state </a:t>
            </a:r>
            <a:endParaRPr lang="en-US" sz="1050" dirty="0" smtClean="0">
              <a:solidFill>
                <a:srgbClr val="00B050"/>
              </a:solidFill>
            </a:endParaRPr>
          </a:p>
          <a:p>
            <a:pPr>
              <a:lnSpc>
                <a:spcPct val="100000"/>
              </a:lnSpc>
              <a:spcAft>
                <a:spcPts val="600"/>
              </a:spcAft>
            </a:pPr>
            <a:endParaRPr lang="en-US" sz="1000" dirty="0"/>
          </a:p>
        </p:txBody>
      </p:sp>
      <p:cxnSp>
        <p:nvCxnSpPr>
          <p:cNvPr id="23" name="Straight Connector 22"/>
          <p:cNvCxnSpPr/>
          <p:nvPr/>
        </p:nvCxnSpPr>
        <p:spPr>
          <a:xfrm>
            <a:off x="1600200" y="2060883"/>
            <a:ext cx="0" cy="4284833"/>
          </a:xfrm>
          <a:prstGeom prst="line">
            <a:avLst/>
          </a:prstGeom>
          <a:ln>
            <a:prstDash val="sysDash"/>
            <a:headEnd type="oval" w="med" len="med"/>
            <a:tailEnd type="oval" w="med" len="med"/>
          </a:ln>
        </p:spPr>
        <p:style>
          <a:lnRef idx="1">
            <a:schemeClr val="accent6"/>
          </a:lnRef>
          <a:fillRef idx="0">
            <a:schemeClr val="accent6"/>
          </a:fillRef>
          <a:effectRef idx="0">
            <a:schemeClr val="accent6"/>
          </a:effectRef>
          <a:fontRef idx="minor">
            <a:schemeClr val="tx1"/>
          </a:fontRef>
        </p:style>
      </p:cxnSp>
      <p:cxnSp>
        <p:nvCxnSpPr>
          <p:cNvPr id="24" name="Straight Connector 23"/>
          <p:cNvCxnSpPr/>
          <p:nvPr/>
        </p:nvCxnSpPr>
        <p:spPr>
          <a:xfrm>
            <a:off x="6019800" y="2069842"/>
            <a:ext cx="0" cy="4258241"/>
          </a:xfrm>
          <a:prstGeom prst="line">
            <a:avLst/>
          </a:prstGeom>
          <a:ln>
            <a:prstDash val="sysDash"/>
            <a:headEnd type="oval" w="med" len="med"/>
            <a:tailEnd type="oval" w="med" len="med"/>
          </a:ln>
        </p:spPr>
        <p:style>
          <a:lnRef idx="1">
            <a:schemeClr val="accent6"/>
          </a:lnRef>
          <a:fillRef idx="0">
            <a:schemeClr val="accent6"/>
          </a:fillRef>
          <a:effectRef idx="0">
            <a:schemeClr val="accent6"/>
          </a:effectRef>
          <a:fontRef idx="minor">
            <a:schemeClr val="tx1"/>
          </a:fontRef>
        </p:style>
      </p:cxnSp>
      <p:sp>
        <p:nvSpPr>
          <p:cNvPr id="25" name="Rectangle 24"/>
          <p:cNvSpPr/>
          <p:nvPr/>
        </p:nvSpPr>
        <p:spPr>
          <a:xfrm>
            <a:off x="160351" y="238780"/>
            <a:ext cx="5225440" cy="523220"/>
          </a:xfrm>
          <a:prstGeom prst="rect">
            <a:avLst/>
          </a:prstGeom>
        </p:spPr>
        <p:txBody>
          <a:bodyPr wrap="square">
            <a:spAutoFit/>
          </a:bodyPr>
          <a:lstStyle/>
          <a:p>
            <a:r>
              <a:rPr lang="en-US" sz="28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Dates and </a:t>
            </a:r>
            <a:r>
              <a:rPr lang="en-US" sz="28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Requirements</a:t>
            </a:r>
          </a:p>
        </p:txBody>
      </p:sp>
      <p:cxnSp>
        <p:nvCxnSpPr>
          <p:cNvPr id="26" name="Straight Arrow Connector 25"/>
          <p:cNvCxnSpPr/>
          <p:nvPr/>
        </p:nvCxnSpPr>
        <p:spPr>
          <a:xfrm>
            <a:off x="2544213" y="1741648"/>
            <a:ext cx="0" cy="319235"/>
          </a:xfrm>
          <a:prstGeom prst="straightConnector1">
            <a:avLst/>
          </a:prstGeom>
          <a:ln w="28575">
            <a:solidFill>
              <a:srgbClr val="F08637"/>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6667500" y="1736358"/>
            <a:ext cx="0" cy="319235"/>
          </a:xfrm>
          <a:prstGeom prst="straightConnector1">
            <a:avLst/>
          </a:prstGeom>
          <a:ln w="28575">
            <a:solidFill>
              <a:srgbClr val="F08637"/>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065830" y="2060883"/>
            <a:ext cx="0" cy="4280566"/>
          </a:xfrm>
          <a:prstGeom prst="line">
            <a:avLst/>
          </a:prstGeom>
          <a:ln>
            <a:prstDash val="sysDash"/>
            <a:headEnd type="oval" w="med" len="med"/>
            <a:tailEnd type="oval" w="med" len="med"/>
          </a:ln>
        </p:spPr>
        <p:style>
          <a:lnRef idx="1">
            <a:schemeClr val="accent6"/>
          </a:lnRef>
          <a:fillRef idx="0">
            <a:schemeClr val="accent6"/>
          </a:fillRef>
          <a:effectRef idx="0">
            <a:schemeClr val="accent6"/>
          </a:effectRef>
          <a:fontRef idx="minor">
            <a:schemeClr val="tx1"/>
          </a:fontRef>
        </p:style>
      </p:cxnSp>
      <p:sp>
        <p:nvSpPr>
          <p:cNvPr id="29" name="TextBox 28"/>
          <p:cNvSpPr txBox="1"/>
          <p:nvPr/>
        </p:nvSpPr>
        <p:spPr>
          <a:xfrm>
            <a:off x="3352800" y="1247001"/>
            <a:ext cx="609600" cy="276999"/>
          </a:xfrm>
          <a:prstGeom prst="rect">
            <a:avLst/>
          </a:prstGeom>
          <a:noFill/>
        </p:spPr>
        <p:txBody>
          <a:bodyPr wrap="square" rtlCol="0">
            <a:spAutoFit/>
          </a:bodyPr>
          <a:lstStyle/>
          <a:p>
            <a:pPr algn="ctr"/>
            <a:r>
              <a:rPr lang="en-US" sz="1200" b="1" dirty="0" smtClean="0"/>
              <a:t>JUNE</a:t>
            </a:r>
            <a:endParaRPr lang="en-US" sz="1200" b="1" dirty="0"/>
          </a:p>
        </p:txBody>
      </p:sp>
      <p:sp>
        <p:nvSpPr>
          <p:cNvPr id="30" name="TextBox 29"/>
          <p:cNvSpPr txBox="1"/>
          <p:nvPr/>
        </p:nvSpPr>
        <p:spPr>
          <a:xfrm>
            <a:off x="4876800" y="1250484"/>
            <a:ext cx="762000" cy="276999"/>
          </a:xfrm>
          <a:prstGeom prst="rect">
            <a:avLst/>
          </a:prstGeom>
          <a:noFill/>
        </p:spPr>
        <p:txBody>
          <a:bodyPr wrap="square" rtlCol="0">
            <a:spAutoFit/>
          </a:bodyPr>
          <a:lstStyle/>
          <a:p>
            <a:pPr algn="ctr"/>
            <a:r>
              <a:rPr lang="en-US" sz="1200" b="1" dirty="0" smtClean="0"/>
              <a:t>AUG</a:t>
            </a:r>
            <a:endParaRPr lang="en-US" sz="1200" b="1" dirty="0"/>
          </a:p>
        </p:txBody>
      </p:sp>
      <p:sp>
        <p:nvSpPr>
          <p:cNvPr id="31" name="5-Point Star 30"/>
          <p:cNvSpPr/>
          <p:nvPr/>
        </p:nvSpPr>
        <p:spPr>
          <a:xfrm>
            <a:off x="3538045" y="1456932"/>
            <a:ext cx="228600" cy="2286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 name="5-Point Star 31"/>
          <p:cNvSpPr/>
          <p:nvPr/>
        </p:nvSpPr>
        <p:spPr>
          <a:xfrm>
            <a:off x="5181600" y="1467058"/>
            <a:ext cx="228600" cy="2286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cxnSp>
        <p:nvCxnSpPr>
          <p:cNvPr id="33" name="Straight Arrow Connector 32"/>
          <p:cNvCxnSpPr/>
          <p:nvPr/>
        </p:nvCxnSpPr>
        <p:spPr>
          <a:xfrm>
            <a:off x="5295900" y="1741648"/>
            <a:ext cx="0" cy="319235"/>
          </a:xfrm>
          <a:prstGeom prst="straightConnector1">
            <a:avLst/>
          </a:prstGeom>
          <a:ln w="28575">
            <a:solidFill>
              <a:srgbClr val="F08637"/>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3652345" y="1737615"/>
            <a:ext cx="0" cy="323268"/>
          </a:xfrm>
          <a:prstGeom prst="straightConnector1">
            <a:avLst/>
          </a:prstGeom>
          <a:ln w="28575">
            <a:solidFill>
              <a:srgbClr val="F08637"/>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419600" y="2060883"/>
            <a:ext cx="0" cy="4284833"/>
          </a:xfrm>
          <a:prstGeom prst="line">
            <a:avLst/>
          </a:prstGeom>
          <a:ln>
            <a:prstDash val="sysDash"/>
            <a:headEnd type="oval" w="med" len="med"/>
            <a:tailEnd type="oval" w="med" len="med"/>
          </a:ln>
        </p:spPr>
        <p:style>
          <a:lnRef idx="1">
            <a:schemeClr val="accent6"/>
          </a:lnRef>
          <a:fillRef idx="0">
            <a:schemeClr val="accent6"/>
          </a:fillRef>
          <a:effectRef idx="0">
            <a:schemeClr val="accent6"/>
          </a:effectRef>
          <a:fontRef idx="minor">
            <a:schemeClr val="tx1"/>
          </a:fontRef>
        </p:style>
      </p:cxnSp>
      <p:sp>
        <p:nvSpPr>
          <p:cNvPr id="36" name="TextBox 35"/>
          <p:cNvSpPr txBox="1"/>
          <p:nvPr/>
        </p:nvSpPr>
        <p:spPr>
          <a:xfrm>
            <a:off x="3129455" y="2060883"/>
            <a:ext cx="1290145" cy="2746906"/>
          </a:xfrm>
          <a:prstGeom prst="rect">
            <a:avLst/>
          </a:prstGeom>
          <a:noFill/>
        </p:spPr>
        <p:txBody>
          <a:bodyPr wrap="square" rtlCol="0">
            <a:spAutoFit/>
          </a:bodyPr>
          <a:lstStyle/>
          <a:p>
            <a:pPr>
              <a:spcAft>
                <a:spcPts val="600"/>
              </a:spcAft>
            </a:pPr>
            <a:r>
              <a:rPr lang="en-US" sz="1050" b="1" dirty="0" smtClean="0">
                <a:solidFill>
                  <a:srgbClr val="F08637"/>
                </a:solidFill>
              </a:rPr>
              <a:t>June 2014: </a:t>
            </a:r>
            <a:r>
              <a:rPr lang="en-US" sz="1050" dirty="0"/>
              <a:t>Pharmaceutical, biologics and medical device companies </a:t>
            </a:r>
            <a:r>
              <a:rPr lang="en-US" sz="1050" dirty="0" smtClean="0"/>
              <a:t>provided CMS with </a:t>
            </a:r>
            <a:r>
              <a:rPr lang="en-US" sz="1050" b="1" dirty="0" smtClean="0"/>
              <a:t>a detailed report </a:t>
            </a:r>
            <a:r>
              <a:rPr lang="en-US" sz="1050" dirty="0" smtClean="0"/>
              <a:t>regarding </a:t>
            </a:r>
            <a:r>
              <a:rPr lang="en-US" sz="1050" dirty="0"/>
              <a:t>interactions with U.S. physicians and teaching hospitals </a:t>
            </a:r>
            <a:r>
              <a:rPr lang="en-US" sz="1050" dirty="0" smtClean="0"/>
              <a:t>between August 1</a:t>
            </a:r>
            <a:r>
              <a:rPr lang="en-US" sz="1050" baseline="30000" dirty="0" smtClean="0"/>
              <a:t> </a:t>
            </a:r>
            <a:r>
              <a:rPr lang="en-US" sz="1050" dirty="0"/>
              <a:t>and December </a:t>
            </a:r>
            <a:r>
              <a:rPr lang="en-US" sz="1050" dirty="0" smtClean="0"/>
              <a:t>31, 2013</a:t>
            </a:r>
            <a:endParaRPr lang="en-US" sz="1050" dirty="0"/>
          </a:p>
          <a:p>
            <a:endParaRPr lang="en-US" sz="1000" dirty="0"/>
          </a:p>
        </p:txBody>
      </p:sp>
      <p:cxnSp>
        <p:nvCxnSpPr>
          <p:cNvPr id="39" name="Straight Connector 38"/>
          <p:cNvCxnSpPr/>
          <p:nvPr/>
        </p:nvCxnSpPr>
        <p:spPr>
          <a:xfrm>
            <a:off x="3124200" y="1540810"/>
            <a:ext cx="0" cy="1524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4267200" y="1250484"/>
            <a:ext cx="762000" cy="276999"/>
          </a:xfrm>
          <a:prstGeom prst="rect">
            <a:avLst/>
          </a:prstGeom>
          <a:noFill/>
        </p:spPr>
        <p:txBody>
          <a:bodyPr wrap="square" rtlCol="0">
            <a:spAutoFit/>
          </a:bodyPr>
          <a:lstStyle/>
          <a:p>
            <a:pPr algn="ctr"/>
            <a:r>
              <a:rPr lang="en-US" sz="1200" b="1" dirty="0" smtClean="0"/>
              <a:t>JULY</a:t>
            </a:r>
            <a:endParaRPr lang="en-US" sz="1200" b="1" dirty="0"/>
          </a:p>
        </p:txBody>
      </p:sp>
      <p:sp>
        <p:nvSpPr>
          <p:cNvPr id="43" name="TextBox 42"/>
          <p:cNvSpPr txBox="1"/>
          <p:nvPr/>
        </p:nvSpPr>
        <p:spPr>
          <a:xfrm>
            <a:off x="5486400" y="1250484"/>
            <a:ext cx="762000" cy="276999"/>
          </a:xfrm>
          <a:prstGeom prst="rect">
            <a:avLst/>
          </a:prstGeom>
          <a:noFill/>
        </p:spPr>
        <p:txBody>
          <a:bodyPr wrap="square" rtlCol="0">
            <a:spAutoFit/>
          </a:bodyPr>
          <a:lstStyle/>
          <a:p>
            <a:pPr algn="ctr"/>
            <a:r>
              <a:rPr lang="en-US" sz="1200" b="1" dirty="0" smtClean="0"/>
              <a:t>SEP</a:t>
            </a:r>
            <a:endParaRPr lang="en-US" sz="1200" b="1" dirty="0"/>
          </a:p>
        </p:txBody>
      </p:sp>
      <p:sp>
        <p:nvSpPr>
          <p:cNvPr id="44" name="5-Point Star 43"/>
          <p:cNvSpPr/>
          <p:nvPr/>
        </p:nvSpPr>
        <p:spPr>
          <a:xfrm>
            <a:off x="4508101" y="1454781"/>
            <a:ext cx="228600" cy="2286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5" name="5-Point Star 44"/>
          <p:cNvSpPr/>
          <p:nvPr/>
        </p:nvSpPr>
        <p:spPr>
          <a:xfrm>
            <a:off x="5715171" y="1464610"/>
            <a:ext cx="228600" cy="2286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cxnSp>
        <p:nvCxnSpPr>
          <p:cNvPr id="46" name="Straight Arrow Connector 45"/>
          <p:cNvCxnSpPr/>
          <p:nvPr/>
        </p:nvCxnSpPr>
        <p:spPr>
          <a:xfrm>
            <a:off x="5829300" y="1741648"/>
            <a:ext cx="0" cy="319235"/>
          </a:xfrm>
          <a:prstGeom prst="straightConnector1">
            <a:avLst/>
          </a:prstGeom>
          <a:ln w="28575">
            <a:solidFill>
              <a:srgbClr val="F08637"/>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4610100" y="1741648"/>
            <a:ext cx="0" cy="319235"/>
          </a:xfrm>
          <a:prstGeom prst="straightConnector1">
            <a:avLst/>
          </a:prstGeom>
          <a:ln w="28575">
            <a:solidFill>
              <a:srgbClr val="F08637"/>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6858000" y="1527483"/>
            <a:ext cx="0" cy="1524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772400" y="1553957"/>
            <a:ext cx="0" cy="1524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7734300" y="1222683"/>
            <a:ext cx="723900" cy="307777"/>
          </a:xfrm>
          <a:prstGeom prst="rect">
            <a:avLst/>
          </a:prstGeom>
          <a:noFill/>
        </p:spPr>
        <p:txBody>
          <a:bodyPr wrap="square" rtlCol="0">
            <a:spAutoFit/>
          </a:bodyPr>
          <a:lstStyle/>
          <a:p>
            <a:pPr algn="ctr"/>
            <a:r>
              <a:rPr lang="en-US" sz="1400" b="1" dirty="0" smtClean="0">
                <a:solidFill>
                  <a:srgbClr val="F08637"/>
                </a:solidFill>
              </a:rPr>
              <a:t>2015</a:t>
            </a:r>
            <a:endParaRPr lang="en-US" sz="1400" b="1" dirty="0">
              <a:solidFill>
                <a:srgbClr val="F08637"/>
              </a:solidFill>
            </a:endParaRPr>
          </a:p>
        </p:txBody>
      </p:sp>
      <p:sp>
        <p:nvSpPr>
          <p:cNvPr id="4" name="TextBox 3"/>
          <p:cNvSpPr txBox="1"/>
          <p:nvPr/>
        </p:nvSpPr>
        <p:spPr>
          <a:xfrm>
            <a:off x="7620000" y="2060883"/>
            <a:ext cx="1295400" cy="2977738"/>
          </a:xfrm>
          <a:prstGeom prst="rect">
            <a:avLst/>
          </a:prstGeom>
          <a:noFill/>
        </p:spPr>
        <p:txBody>
          <a:bodyPr wrap="square" rtlCol="0">
            <a:spAutoFit/>
          </a:bodyPr>
          <a:lstStyle/>
          <a:p>
            <a:pPr>
              <a:spcAft>
                <a:spcPts val="600"/>
              </a:spcAft>
            </a:pPr>
            <a:r>
              <a:rPr lang="en-US" sz="1050" b="1" dirty="0" smtClean="0">
                <a:solidFill>
                  <a:srgbClr val="F08637"/>
                </a:solidFill>
              </a:rPr>
              <a:t>March 31, 2015:</a:t>
            </a:r>
          </a:p>
          <a:p>
            <a:pPr marL="117475" indent="-117475">
              <a:spcAft>
                <a:spcPts val="600"/>
              </a:spcAft>
              <a:buFont typeface="Arial" panose="020B0604020202020204" pitchFamily="34" charset="0"/>
              <a:buChar char="•"/>
            </a:pPr>
            <a:r>
              <a:rPr lang="en-US" sz="1050" dirty="0" smtClean="0"/>
              <a:t>Manufacturers submit 2014 data to CMS</a:t>
            </a:r>
          </a:p>
          <a:p>
            <a:pPr>
              <a:spcAft>
                <a:spcPts val="600"/>
              </a:spcAft>
            </a:pPr>
            <a:r>
              <a:rPr lang="en-US" sz="1050" b="1" dirty="0">
                <a:solidFill>
                  <a:srgbClr val="F08637"/>
                </a:solidFill>
              </a:rPr>
              <a:t>April – </a:t>
            </a:r>
            <a:r>
              <a:rPr lang="en-US" sz="1050" b="1" dirty="0" smtClean="0">
                <a:solidFill>
                  <a:srgbClr val="F08637"/>
                </a:solidFill>
              </a:rPr>
              <a:t>May 2015:</a:t>
            </a:r>
          </a:p>
          <a:p>
            <a:pPr marL="117475" indent="-117475">
              <a:spcAft>
                <a:spcPts val="600"/>
              </a:spcAft>
              <a:buFont typeface="Arial" panose="020B0604020202020204" pitchFamily="34" charset="0"/>
              <a:buChar char="•"/>
            </a:pPr>
            <a:r>
              <a:rPr lang="en-US" sz="1050" dirty="0" smtClean="0"/>
              <a:t>Review, dispute and correction period for 2014 data</a:t>
            </a:r>
          </a:p>
          <a:p>
            <a:pPr>
              <a:spcAft>
                <a:spcPts val="600"/>
              </a:spcAft>
            </a:pPr>
            <a:r>
              <a:rPr lang="en-US" sz="1050" b="1" dirty="0" smtClean="0">
                <a:solidFill>
                  <a:srgbClr val="F08637"/>
                </a:solidFill>
              </a:rPr>
              <a:t>June 30, 2015:</a:t>
            </a:r>
          </a:p>
          <a:p>
            <a:pPr marL="117475" indent="-117475">
              <a:spcAft>
                <a:spcPts val="600"/>
              </a:spcAft>
              <a:buFont typeface="Arial" panose="020B0604020202020204" pitchFamily="34" charset="0"/>
              <a:buChar char="•"/>
            </a:pPr>
            <a:r>
              <a:rPr lang="en-US" sz="1050" dirty="0" smtClean="0"/>
              <a:t>2014 data will be posted on public website</a:t>
            </a:r>
          </a:p>
          <a:p>
            <a:pPr marL="117475" indent="-117475">
              <a:spcAft>
                <a:spcPts val="600"/>
              </a:spcAft>
              <a:buFont typeface="Arial" panose="020B0604020202020204" pitchFamily="34" charset="0"/>
              <a:buChar char="•"/>
            </a:pPr>
            <a:r>
              <a:rPr lang="en-US" sz="1050" dirty="0" smtClean="0"/>
              <a:t>CMS submits report to states</a:t>
            </a:r>
            <a:r>
              <a:rPr lang="en-US" sz="1050" dirty="0"/>
              <a:t> </a:t>
            </a:r>
          </a:p>
        </p:txBody>
      </p:sp>
      <p:cxnSp>
        <p:nvCxnSpPr>
          <p:cNvPr id="51" name="Straight Connector 50"/>
          <p:cNvCxnSpPr/>
          <p:nvPr/>
        </p:nvCxnSpPr>
        <p:spPr>
          <a:xfrm>
            <a:off x="7543800" y="2069842"/>
            <a:ext cx="0" cy="4258241"/>
          </a:xfrm>
          <a:prstGeom prst="line">
            <a:avLst/>
          </a:prstGeom>
          <a:ln>
            <a:prstDash val="sysDash"/>
            <a:headEnd type="oval" w="med" len="med"/>
            <a:tailEnd type="oval" w="med" len="med"/>
          </a:ln>
        </p:spPr>
        <p:style>
          <a:lnRef idx="1">
            <a:schemeClr val="accent6"/>
          </a:lnRef>
          <a:fillRef idx="0">
            <a:schemeClr val="accent6"/>
          </a:fillRef>
          <a:effectRef idx="0">
            <a:schemeClr val="accent6"/>
          </a:effectRef>
          <a:fontRef idx="minor">
            <a:schemeClr val="tx1"/>
          </a:fontRef>
        </p:style>
      </p:cxnSp>
      <p:sp>
        <p:nvSpPr>
          <p:cNvPr id="41" name="TextBox 40"/>
          <p:cNvSpPr txBox="1"/>
          <p:nvPr/>
        </p:nvSpPr>
        <p:spPr>
          <a:xfrm>
            <a:off x="4495800" y="5489883"/>
            <a:ext cx="4495800" cy="1215717"/>
          </a:xfrm>
          <a:prstGeom prst="rect">
            <a:avLst/>
          </a:prstGeom>
          <a:solidFill>
            <a:schemeClr val="bg1"/>
          </a:solidFill>
        </p:spPr>
        <p:txBody>
          <a:bodyPr wrap="square" rtlCol="0">
            <a:spAutoFit/>
          </a:bodyPr>
          <a:lstStyle/>
          <a:p>
            <a:pPr marL="0" lvl="1" algn="ctr">
              <a:spcAft>
                <a:spcPts val="600"/>
              </a:spcAft>
            </a:pPr>
            <a:r>
              <a:rPr lang="en-US" sz="1050" b="1" dirty="0">
                <a:solidFill>
                  <a:srgbClr val="F08637"/>
                </a:solidFill>
              </a:rPr>
              <a:t>**ONGOING**</a:t>
            </a:r>
          </a:p>
          <a:p>
            <a:pPr marL="171450" lvl="0" indent="-171450">
              <a:spcAft>
                <a:spcPts val="600"/>
              </a:spcAft>
              <a:buFont typeface="Arial" panose="020B0604020202020204" pitchFamily="34" charset="0"/>
              <a:buChar char="•"/>
            </a:pPr>
            <a:r>
              <a:rPr lang="en-US" sz="1050" dirty="0"/>
              <a:t>Physicians/teaching hospitals can report inquiries to CMS throughout the </a:t>
            </a:r>
            <a:r>
              <a:rPr lang="en-US" sz="1050" dirty="0" smtClean="0"/>
              <a:t>year </a:t>
            </a:r>
            <a:endParaRPr lang="en-US" sz="1050" dirty="0"/>
          </a:p>
          <a:p>
            <a:pPr marL="171450" lvl="0" indent="-171450">
              <a:spcAft>
                <a:spcPts val="600"/>
              </a:spcAft>
              <a:buFont typeface="Arial" panose="020B0604020202020204" pitchFamily="34" charset="0"/>
              <a:buChar char="•"/>
            </a:pPr>
            <a:r>
              <a:rPr lang="en-US" sz="1050" dirty="0"/>
              <a:t>Only inquires that are reported during the initial 45-day review period and addressed during the 15-day follow-up period will be included </a:t>
            </a:r>
            <a:r>
              <a:rPr lang="en-US" sz="1050" dirty="0" smtClean="0"/>
              <a:t>in the initial public website posting on September 30, 2014</a:t>
            </a:r>
          </a:p>
        </p:txBody>
      </p:sp>
      <p:sp>
        <p:nvSpPr>
          <p:cNvPr id="52" name="5-Point Star 51"/>
          <p:cNvSpPr/>
          <p:nvPr/>
        </p:nvSpPr>
        <p:spPr>
          <a:xfrm>
            <a:off x="8055634" y="1451283"/>
            <a:ext cx="228600" cy="2286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cxnSp>
        <p:nvCxnSpPr>
          <p:cNvPr id="53" name="Straight Arrow Connector 52"/>
          <p:cNvCxnSpPr/>
          <p:nvPr/>
        </p:nvCxnSpPr>
        <p:spPr>
          <a:xfrm>
            <a:off x="8169934" y="1736359"/>
            <a:ext cx="0" cy="319235"/>
          </a:xfrm>
          <a:prstGeom prst="straightConnector1">
            <a:avLst/>
          </a:prstGeom>
          <a:ln w="28575">
            <a:solidFill>
              <a:srgbClr val="F08637"/>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09600" y="1524000"/>
            <a:ext cx="0" cy="15240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08200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3064"/>
            <a:ext cx="6553200" cy="825064"/>
          </a:xfrm>
        </p:spPr>
        <p:txBody>
          <a:bodyPr>
            <a:normAutofit/>
          </a:bodyPr>
          <a:lstStyle/>
          <a:p>
            <a:r>
              <a:rPr lang="en-US" dirty="0"/>
              <a:t>CMS Data Review </a:t>
            </a:r>
            <a:r>
              <a:rPr lang="en-US" dirty="0" smtClean="0"/>
              <a:t>Process</a:t>
            </a:r>
            <a:endParaRPr lang="en-US" dirty="0"/>
          </a:p>
        </p:txBody>
      </p:sp>
      <p:sp>
        <p:nvSpPr>
          <p:cNvPr id="5" name="Rectangle 5"/>
          <p:cNvSpPr>
            <a:spLocks noChangeArrowheads="1"/>
          </p:cNvSpPr>
          <p:nvPr/>
        </p:nvSpPr>
        <p:spPr bwMode="auto">
          <a:xfrm>
            <a:off x="609600" y="1295400"/>
            <a:ext cx="6629400" cy="1412616"/>
          </a:xfrm>
          <a:prstGeom prst="rect">
            <a:avLst/>
          </a:prstGeom>
          <a:solidFill>
            <a:schemeClr val="bg2">
              <a:lumMod val="85000"/>
            </a:schemeClr>
          </a:solidFill>
          <a:ln>
            <a:noFill/>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ysClr val="windowText" lastClr="000000"/>
              </a:solidFill>
              <a:effectLst/>
              <a:uLnTx/>
              <a:uFillTx/>
            </a:endParaRPr>
          </a:p>
        </p:txBody>
      </p:sp>
      <p:sp>
        <p:nvSpPr>
          <p:cNvPr id="6" name="TextBox 5"/>
          <p:cNvSpPr txBox="1"/>
          <p:nvPr/>
        </p:nvSpPr>
        <p:spPr>
          <a:xfrm>
            <a:off x="762000" y="1447800"/>
            <a:ext cx="6324600" cy="1169551"/>
          </a:xfrm>
          <a:prstGeom prst="rect">
            <a:avLst/>
          </a:prstGeom>
          <a:noFill/>
        </p:spPr>
        <p:txBody>
          <a:bodyPr wrap="square" rtlCol="0">
            <a:spAutoFit/>
          </a:bodyPr>
          <a:lstStyle/>
          <a:p>
            <a:pPr lvl="0">
              <a:lnSpc>
                <a:spcPct val="100000"/>
              </a:lnSpc>
            </a:pPr>
            <a:r>
              <a:rPr lang="en-US" sz="1400" b="1" dirty="0">
                <a:solidFill>
                  <a:srgbClr val="1F497D"/>
                </a:solidFill>
              </a:rPr>
              <a:t>CMS </a:t>
            </a:r>
            <a:r>
              <a:rPr lang="en-US" sz="1400" b="1" dirty="0" smtClean="0">
                <a:solidFill>
                  <a:srgbClr val="1F497D"/>
                </a:solidFill>
              </a:rPr>
              <a:t>informed U.S. physicians </a:t>
            </a:r>
            <a:r>
              <a:rPr lang="en-US" sz="1400" b="1" dirty="0">
                <a:solidFill>
                  <a:srgbClr val="1F497D"/>
                </a:solidFill>
              </a:rPr>
              <a:t>and teaching hospitals who </a:t>
            </a:r>
            <a:r>
              <a:rPr lang="en-US" sz="1400" b="1" dirty="0" smtClean="0">
                <a:solidFill>
                  <a:srgbClr val="1F497D"/>
                </a:solidFill>
              </a:rPr>
              <a:t>registered </a:t>
            </a:r>
            <a:r>
              <a:rPr lang="en-US" sz="1400" b="1" dirty="0">
                <a:solidFill>
                  <a:srgbClr val="1F497D"/>
                </a:solidFill>
              </a:rPr>
              <a:t>with the agency that their data </a:t>
            </a:r>
            <a:r>
              <a:rPr lang="en-US" sz="1400" b="1" dirty="0" smtClean="0">
                <a:solidFill>
                  <a:srgbClr val="1F497D"/>
                </a:solidFill>
              </a:rPr>
              <a:t>was </a:t>
            </a:r>
            <a:r>
              <a:rPr lang="en-US" sz="1400" b="1" dirty="0">
                <a:solidFill>
                  <a:srgbClr val="1F497D"/>
                </a:solidFill>
              </a:rPr>
              <a:t>ready, beginning a 45-day review window</a:t>
            </a:r>
            <a:r>
              <a:rPr lang="en-US" sz="1400" b="1" dirty="0" smtClean="0">
                <a:solidFill>
                  <a:srgbClr val="1F497D"/>
                </a:solidFill>
              </a:rPr>
              <a:t>.</a:t>
            </a:r>
            <a:endParaRPr lang="en-US" sz="1400" b="1" dirty="0">
              <a:solidFill>
                <a:srgbClr val="1F497D"/>
              </a:solidFill>
            </a:endParaRPr>
          </a:p>
          <a:p>
            <a:pPr lvl="0">
              <a:lnSpc>
                <a:spcPct val="100000"/>
              </a:lnSpc>
            </a:pPr>
            <a:r>
              <a:rPr lang="en-US" sz="1400" dirty="0">
                <a:solidFill>
                  <a:srgbClr val="1F497D"/>
                </a:solidFill>
              </a:rPr>
              <a:t>July 14 – </a:t>
            </a:r>
            <a:r>
              <a:rPr lang="en-US" sz="1400" dirty="0" smtClean="0"/>
              <a:t>September 10</a:t>
            </a:r>
            <a:r>
              <a:rPr lang="en-US" sz="1400" dirty="0"/>
              <a:t>, 2014 (Original deadline was August 27, but deadline was extended to adjust for system </a:t>
            </a:r>
            <a:r>
              <a:rPr lang="en-US" sz="1400" dirty="0" smtClean="0"/>
              <a:t>downtime)</a:t>
            </a:r>
            <a:endParaRPr lang="en-US" sz="1400" dirty="0"/>
          </a:p>
        </p:txBody>
      </p:sp>
      <p:sp>
        <p:nvSpPr>
          <p:cNvPr id="7" name="Rectangle 5"/>
          <p:cNvSpPr>
            <a:spLocks noChangeArrowheads="1"/>
          </p:cNvSpPr>
          <p:nvPr/>
        </p:nvSpPr>
        <p:spPr bwMode="auto">
          <a:xfrm>
            <a:off x="1196975" y="3048000"/>
            <a:ext cx="6499225" cy="1219200"/>
          </a:xfrm>
          <a:prstGeom prst="rect">
            <a:avLst/>
          </a:prstGeom>
          <a:solidFill>
            <a:schemeClr val="bg2">
              <a:lumMod val="85000"/>
            </a:schemeClr>
          </a:solidFill>
          <a:ln>
            <a:noFill/>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ysClr val="windowText" lastClr="000000"/>
              </a:solidFill>
              <a:effectLst/>
              <a:uLnTx/>
              <a:uFillTx/>
            </a:endParaRPr>
          </a:p>
        </p:txBody>
      </p:sp>
      <p:sp>
        <p:nvSpPr>
          <p:cNvPr id="8" name="TextBox 7"/>
          <p:cNvSpPr txBox="1"/>
          <p:nvPr/>
        </p:nvSpPr>
        <p:spPr>
          <a:xfrm>
            <a:off x="1349375" y="3200400"/>
            <a:ext cx="6019800" cy="954107"/>
          </a:xfrm>
          <a:prstGeom prst="rect">
            <a:avLst/>
          </a:prstGeom>
          <a:noFill/>
        </p:spPr>
        <p:txBody>
          <a:bodyPr wrap="square" rtlCol="0">
            <a:spAutoFit/>
          </a:bodyPr>
          <a:lstStyle/>
          <a:p>
            <a:pPr lvl="0">
              <a:lnSpc>
                <a:spcPct val="100000"/>
              </a:lnSpc>
            </a:pPr>
            <a:r>
              <a:rPr lang="en-US" sz="1400" b="1" dirty="0">
                <a:solidFill>
                  <a:schemeClr val="tx2"/>
                </a:solidFill>
              </a:rPr>
              <a:t>Physicians and teaching hospitals </a:t>
            </a:r>
            <a:r>
              <a:rPr lang="en-US" sz="1400" b="1" dirty="0" smtClean="0">
                <a:solidFill>
                  <a:schemeClr val="tx2"/>
                </a:solidFill>
              </a:rPr>
              <a:t>reviewed </a:t>
            </a:r>
            <a:r>
              <a:rPr lang="en-US" sz="1400" b="1" dirty="0">
                <a:solidFill>
                  <a:schemeClr val="tx2"/>
                </a:solidFill>
              </a:rPr>
              <a:t>data for accuracy and completeness, </a:t>
            </a:r>
            <a:r>
              <a:rPr lang="en-US" sz="1400" b="1" dirty="0" smtClean="0">
                <a:solidFill>
                  <a:schemeClr val="tx2"/>
                </a:solidFill>
              </a:rPr>
              <a:t>initiated inquiries </a:t>
            </a:r>
            <a:r>
              <a:rPr lang="en-US" sz="1400" b="1" dirty="0">
                <a:solidFill>
                  <a:schemeClr val="tx2"/>
                </a:solidFill>
              </a:rPr>
              <a:t>with CMS by filling out an electronic form to provide transaction </a:t>
            </a:r>
            <a:r>
              <a:rPr lang="en-US" sz="1400" b="1" dirty="0" smtClean="0">
                <a:solidFill>
                  <a:schemeClr val="tx2"/>
                </a:solidFill>
              </a:rPr>
              <a:t>details </a:t>
            </a:r>
            <a:endParaRPr lang="en-US" sz="1400" b="1" dirty="0">
              <a:solidFill>
                <a:schemeClr val="tx2"/>
              </a:solidFill>
            </a:endParaRPr>
          </a:p>
          <a:p>
            <a:pPr lvl="0">
              <a:lnSpc>
                <a:spcPct val="100000"/>
              </a:lnSpc>
            </a:pPr>
            <a:r>
              <a:rPr lang="en-US" sz="1400" dirty="0"/>
              <a:t>Ended September </a:t>
            </a:r>
            <a:r>
              <a:rPr lang="en-US" sz="1400" dirty="0" smtClean="0"/>
              <a:t>11, 2014</a:t>
            </a:r>
            <a:endParaRPr lang="en-US" sz="1400" dirty="0"/>
          </a:p>
        </p:txBody>
      </p:sp>
      <p:sp>
        <p:nvSpPr>
          <p:cNvPr id="9" name="Rectangle 5"/>
          <p:cNvSpPr>
            <a:spLocks noChangeArrowheads="1"/>
          </p:cNvSpPr>
          <p:nvPr/>
        </p:nvSpPr>
        <p:spPr bwMode="auto">
          <a:xfrm>
            <a:off x="1828800" y="4648200"/>
            <a:ext cx="6477000" cy="1066800"/>
          </a:xfrm>
          <a:prstGeom prst="rect">
            <a:avLst/>
          </a:prstGeom>
          <a:solidFill>
            <a:schemeClr val="bg2">
              <a:lumMod val="85000"/>
            </a:schemeClr>
          </a:solidFill>
          <a:ln>
            <a:noFill/>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ysClr val="windowText" lastClr="000000"/>
              </a:solidFill>
              <a:effectLst/>
              <a:uLnTx/>
              <a:uFillTx/>
            </a:endParaRPr>
          </a:p>
        </p:txBody>
      </p:sp>
      <p:sp>
        <p:nvSpPr>
          <p:cNvPr id="10" name="TextBox 9"/>
          <p:cNvSpPr txBox="1"/>
          <p:nvPr/>
        </p:nvSpPr>
        <p:spPr>
          <a:xfrm>
            <a:off x="1981200" y="4800600"/>
            <a:ext cx="6019800" cy="738664"/>
          </a:xfrm>
          <a:prstGeom prst="rect">
            <a:avLst/>
          </a:prstGeom>
          <a:noFill/>
        </p:spPr>
        <p:txBody>
          <a:bodyPr wrap="square" rtlCol="0">
            <a:spAutoFit/>
          </a:bodyPr>
          <a:lstStyle/>
          <a:p>
            <a:pPr lvl="0">
              <a:lnSpc>
                <a:spcPct val="100000"/>
              </a:lnSpc>
            </a:pPr>
            <a:r>
              <a:rPr lang="en-US" sz="1400" b="1" dirty="0">
                <a:solidFill>
                  <a:schemeClr val="tx2"/>
                </a:solidFill>
              </a:rPr>
              <a:t>The transaction entered into the online form will </a:t>
            </a:r>
            <a:r>
              <a:rPr lang="en-US" sz="1400" b="1" dirty="0" smtClean="0">
                <a:solidFill>
                  <a:schemeClr val="tx2"/>
                </a:solidFill>
              </a:rPr>
              <a:t>be </a:t>
            </a:r>
            <a:r>
              <a:rPr lang="en-US" sz="1400" b="1" dirty="0">
                <a:solidFill>
                  <a:schemeClr val="tx2"/>
                </a:solidFill>
              </a:rPr>
              <a:t>flagged as an inquiry, and the system will notify </a:t>
            </a:r>
            <a:r>
              <a:rPr lang="en-US" sz="1400" b="1" dirty="0" smtClean="0">
                <a:solidFill>
                  <a:schemeClr val="tx2"/>
                </a:solidFill>
              </a:rPr>
              <a:t>the manufacturer of </a:t>
            </a:r>
            <a:r>
              <a:rPr lang="en-US" sz="1400" b="1" dirty="0">
                <a:solidFill>
                  <a:schemeClr val="tx2"/>
                </a:solidFill>
              </a:rPr>
              <a:t>the </a:t>
            </a:r>
            <a:r>
              <a:rPr lang="en-US" sz="1400" b="1" dirty="0" smtClean="0">
                <a:solidFill>
                  <a:schemeClr val="tx2"/>
                </a:solidFill>
              </a:rPr>
              <a:t>details  </a:t>
            </a:r>
          </a:p>
          <a:p>
            <a:pPr lvl="0">
              <a:lnSpc>
                <a:spcPct val="100000"/>
              </a:lnSpc>
            </a:pPr>
            <a:r>
              <a:rPr lang="en-US" sz="1400" dirty="0" smtClean="0"/>
              <a:t>September </a:t>
            </a:r>
            <a:r>
              <a:rPr lang="en-US" sz="1400" dirty="0"/>
              <a:t>11 – 25, 2014 </a:t>
            </a:r>
          </a:p>
        </p:txBody>
      </p:sp>
      <p:grpSp>
        <p:nvGrpSpPr>
          <p:cNvPr id="15" name="Group 14"/>
          <p:cNvGrpSpPr/>
          <p:nvPr/>
        </p:nvGrpSpPr>
        <p:grpSpPr>
          <a:xfrm>
            <a:off x="5627370" y="2438400"/>
            <a:ext cx="468630" cy="655219"/>
            <a:chOff x="5855971" y="1143003"/>
            <a:chExt cx="468630" cy="655219"/>
          </a:xfrm>
        </p:grpSpPr>
        <p:sp>
          <p:nvSpPr>
            <p:cNvPr id="16" name="Down Arrow 15"/>
            <p:cNvSpPr/>
            <p:nvPr/>
          </p:nvSpPr>
          <p:spPr>
            <a:xfrm>
              <a:off x="5855971" y="1143003"/>
              <a:ext cx="468630" cy="655219"/>
            </a:xfrm>
            <a:prstGeom prst="downArrow">
              <a:avLst>
                <a:gd name="adj1" fmla="val 55000"/>
                <a:gd name="adj2" fmla="val 45000"/>
              </a:avLst>
            </a:prstGeom>
            <a:solidFill>
              <a:srgbClr val="F08637">
                <a:alpha val="90000"/>
              </a:srgb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7" name="Down Arrow 4"/>
            <p:cNvSpPr/>
            <p:nvPr/>
          </p:nvSpPr>
          <p:spPr>
            <a:xfrm>
              <a:off x="5961413" y="1143003"/>
              <a:ext cx="257746" cy="53923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endParaRPr lang="en-US" sz="3400" kern="1200" dirty="0"/>
            </a:p>
          </p:txBody>
        </p:sp>
      </p:grpSp>
      <p:grpSp>
        <p:nvGrpSpPr>
          <p:cNvPr id="18" name="Group 17"/>
          <p:cNvGrpSpPr/>
          <p:nvPr/>
        </p:nvGrpSpPr>
        <p:grpSpPr>
          <a:xfrm>
            <a:off x="6389370" y="4114800"/>
            <a:ext cx="468630" cy="646093"/>
            <a:chOff x="5855971" y="1143003"/>
            <a:chExt cx="468630" cy="655219"/>
          </a:xfrm>
        </p:grpSpPr>
        <p:sp>
          <p:nvSpPr>
            <p:cNvPr id="19" name="Down Arrow 18"/>
            <p:cNvSpPr/>
            <p:nvPr/>
          </p:nvSpPr>
          <p:spPr>
            <a:xfrm>
              <a:off x="5855971" y="1143003"/>
              <a:ext cx="468630" cy="655219"/>
            </a:xfrm>
            <a:prstGeom prst="downArrow">
              <a:avLst>
                <a:gd name="adj1" fmla="val 55000"/>
                <a:gd name="adj2" fmla="val 45000"/>
              </a:avLst>
            </a:prstGeom>
            <a:solidFill>
              <a:srgbClr val="F08637">
                <a:alpha val="90000"/>
              </a:srgb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20" name="Down Arrow 4"/>
            <p:cNvSpPr/>
            <p:nvPr/>
          </p:nvSpPr>
          <p:spPr>
            <a:xfrm>
              <a:off x="5961413" y="1143003"/>
              <a:ext cx="257746" cy="53923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3180" tIns="43180" rIns="43180" bIns="43180" numCol="1" spcCol="1270" anchor="ctr" anchorCtr="0">
              <a:noAutofit/>
            </a:bodyPr>
            <a:lstStyle/>
            <a:p>
              <a:pPr lvl="0" algn="ctr" defTabSz="1511300">
                <a:lnSpc>
                  <a:spcPct val="90000"/>
                </a:lnSpc>
                <a:spcBef>
                  <a:spcPct val="0"/>
                </a:spcBef>
                <a:spcAft>
                  <a:spcPct val="35000"/>
                </a:spcAft>
              </a:pPr>
              <a:endParaRPr lang="en-US" sz="3400" kern="1200" dirty="0"/>
            </a:p>
          </p:txBody>
        </p:sp>
      </p:grpSp>
    </p:spTree>
    <p:extLst>
      <p:ext uri="{BB962C8B-B14F-4D97-AF65-F5344CB8AC3E}">
        <p14:creationId xmlns:p14="http://schemas.microsoft.com/office/powerpoint/2010/main" val="28555506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65536"/>
            <a:ext cx="6553200" cy="596464"/>
          </a:xfrm>
        </p:spPr>
        <p:txBody>
          <a:bodyPr>
            <a:normAutofit/>
          </a:bodyPr>
          <a:lstStyle/>
          <a:p>
            <a:r>
              <a:rPr lang="en-US" dirty="0" smtClean="0"/>
              <a:t>How Can Physicians Prepare?</a:t>
            </a:r>
            <a:endParaRPr lang="en-US" dirty="0"/>
          </a:p>
        </p:txBody>
      </p:sp>
      <p:sp>
        <p:nvSpPr>
          <p:cNvPr id="4" name="Content Placeholder 3"/>
          <p:cNvSpPr>
            <a:spLocks noGrp="1"/>
          </p:cNvSpPr>
          <p:nvPr>
            <p:ph idx="1"/>
          </p:nvPr>
        </p:nvSpPr>
        <p:spPr>
          <a:xfrm>
            <a:off x="152400" y="1288087"/>
            <a:ext cx="8229600" cy="4800600"/>
          </a:xfrm>
        </p:spPr>
        <p:txBody>
          <a:bodyPr>
            <a:normAutofit/>
          </a:bodyPr>
          <a:lstStyle/>
          <a:p>
            <a:pPr marL="0" indent="0">
              <a:lnSpc>
                <a:spcPct val="100000"/>
              </a:lnSpc>
              <a:spcBef>
                <a:spcPts val="1200"/>
              </a:spcBef>
              <a:spcAft>
                <a:spcPts val="600"/>
              </a:spcAft>
              <a:buNone/>
            </a:pPr>
            <a:r>
              <a:rPr lang="en-US" sz="2400" b="1" dirty="0" smtClean="0"/>
              <a:t>Physicians can prepare by: </a:t>
            </a:r>
          </a:p>
          <a:p>
            <a:pPr marL="342900" lvl="1" indent="-342900">
              <a:lnSpc>
                <a:spcPct val="100000"/>
              </a:lnSpc>
              <a:spcBef>
                <a:spcPts val="1200"/>
              </a:spcBef>
              <a:spcAft>
                <a:spcPts val="600"/>
              </a:spcAft>
              <a:buClr>
                <a:schemeClr val="tx2"/>
              </a:buClr>
              <a:buFont typeface="Arial" panose="020B0604020202020204" pitchFamily="34" charset="0"/>
              <a:buChar char="•"/>
            </a:pPr>
            <a:r>
              <a:rPr lang="en-US" sz="2400" dirty="0" smtClean="0"/>
              <a:t>Reviewing their hospital/medical facility policies</a:t>
            </a:r>
          </a:p>
          <a:p>
            <a:pPr marL="342900" lvl="1" indent="-342900">
              <a:lnSpc>
                <a:spcPct val="100000"/>
              </a:lnSpc>
              <a:spcBef>
                <a:spcPts val="1200"/>
              </a:spcBef>
              <a:spcAft>
                <a:spcPts val="600"/>
              </a:spcAft>
              <a:buClr>
                <a:schemeClr val="tx2"/>
              </a:buClr>
              <a:buFont typeface="Arial" panose="020B0604020202020204" pitchFamily="34" charset="0"/>
              <a:buChar char="•"/>
            </a:pPr>
            <a:r>
              <a:rPr lang="en-US" sz="2400" dirty="0" smtClean="0"/>
              <a:t>Understanding the </a:t>
            </a:r>
            <a:r>
              <a:rPr lang="en-US" sz="2400" dirty="0"/>
              <a:t>reason for any payments or transfers of </a:t>
            </a:r>
            <a:r>
              <a:rPr lang="en-US" sz="2400" dirty="0" smtClean="0"/>
              <a:t>value</a:t>
            </a:r>
          </a:p>
          <a:p>
            <a:pPr marL="342900" lvl="1" indent="-342900">
              <a:lnSpc>
                <a:spcPct val="100000"/>
              </a:lnSpc>
              <a:spcBef>
                <a:spcPts val="1200"/>
              </a:spcBef>
              <a:spcAft>
                <a:spcPts val="600"/>
              </a:spcAft>
              <a:buClr>
                <a:schemeClr val="tx2"/>
              </a:buClr>
              <a:buFont typeface="Arial" panose="020B0604020202020204" pitchFamily="34" charset="0"/>
              <a:buChar char="•"/>
            </a:pPr>
            <a:r>
              <a:rPr lang="en-US" sz="2400" dirty="0" smtClean="0"/>
              <a:t>Proactively reviewing </a:t>
            </a:r>
            <a:r>
              <a:rPr lang="en-US" sz="2400" dirty="0"/>
              <a:t>the data disclosed </a:t>
            </a:r>
            <a:r>
              <a:rPr lang="en-US" sz="2400" dirty="0" smtClean="0"/>
              <a:t>under </a:t>
            </a:r>
            <a:r>
              <a:rPr lang="en-US" sz="2400" dirty="0"/>
              <a:t>their </a:t>
            </a:r>
            <a:r>
              <a:rPr lang="en-US" sz="2400" dirty="0" smtClean="0"/>
              <a:t>names</a:t>
            </a:r>
            <a:endParaRPr lang="en-US" sz="2400" dirty="0"/>
          </a:p>
          <a:p>
            <a:pPr marL="342900" lvl="1" indent="-342900">
              <a:lnSpc>
                <a:spcPct val="100000"/>
              </a:lnSpc>
              <a:spcBef>
                <a:spcPts val="1200"/>
              </a:spcBef>
              <a:spcAft>
                <a:spcPts val="600"/>
              </a:spcAft>
              <a:buClr>
                <a:schemeClr val="tx2"/>
              </a:buClr>
              <a:buFont typeface="Arial" panose="020B0604020202020204" pitchFamily="34" charset="0"/>
              <a:buChar char="•"/>
            </a:pPr>
            <a:r>
              <a:rPr lang="en-US" sz="2400" dirty="0" smtClean="0"/>
              <a:t>Being </a:t>
            </a:r>
            <a:r>
              <a:rPr lang="en-US" sz="2400" dirty="0"/>
              <a:t>mindful of responding to media </a:t>
            </a:r>
            <a:r>
              <a:rPr lang="en-US" sz="2400" dirty="0" smtClean="0"/>
              <a:t>requests</a:t>
            </a:r>
            <a:endParaRPr lang="en-US" sz="2400" dirty="0"/>
          </a:p>
          <a:p>
            <a:pPr>
              <a:lnSpc>
                <a:spcPct val="110000"/>
              </a:lnSpc>
              <a:spcBef>
                <a:spcPts val="1200"/>
              </a:spcBef>
              <a:spcAft>
                <a:spcPts val="600"/>
              </a:spcAft>
            </a:pPr>
            <a:endParaRPr lang="en-US" sz="1800" dirty="0"/>
          </a:p>
        </p:txBody>
      </p:sp>
      <p:pic>
        <p:nvPicPr>
          <p:cNvPr id="5" name="Picture 2" descr="C:\Users\paradisj\Desktop\shutterstock_31709428.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24599" y="4793287"/>
            <a:ext cx="2513937" cy="1836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38609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41736"/>
            <a:ext cx="6553200" cy="520264"/>
          </a:xfrm>
        </p:spPr>
        <p:txBody>
          <a:bodyPr>
            <a:normAutofit/>
          </a:bodyPr>
          <a:lstStyle/>
          <a:p>
            <a:r>
              <a:rPr lang="en-US" dirty="0" smtClean="0"/>
              <a:t>In Closing</a:t>
            </a:r>
            <a:endParaRPr lang="en-US" dirty="0"/>
          </a:p>
        </p:txBody>
      </p:sp>
      <p:sp>
        <p:nvSpPr>
          <p:cNvPr id="4" name="Content Placeholder 3"/>
          <p:cNvSpPr>
            <a:spLocks noGrp="1"/>
          </p:cNvSpPr>
          <p:nvPr>
            <p:ph idx="1"/>
          </p:nvPr>
        </p:nvSpPr>
        <p:spPr>
          <a:xfrm>
            <a:off x="1066800" y="1295399"/>
            <a:ext cx="7162800" cy="4750713"/>
          </a:xfrm>
        </p:spPr>
        <p:txBody>
          <a:bodyPr>
            <a:noAutofit/>
          </a:bodyPr>
          <a:lstStyle/>
          <a:p>
            <a:pPr marL="0" indent="0" algn="ctr">
              <a:lnSpc>
                <a:spcPct val="100000"/>
              </a:lnSpc>
              <a:spcAft>
                <a:spcPts val="600"/>
              </a:spcAft>
              <a:buNone/>
            </a:pPr>
            <a:r>
              <a:rPr lang="en-US" sz="2400" dirty="0" smtClean="0"/>
              <a:t>We value and look forward to continuing our essential collaboration with physicians, hospitals and other health care providers, which allows us to deliver innovative, less-invasive medical devices and procedures for the benefit of patients.</a:t>
            </a:r>
          </a:p>
          <a:p>
            <a:pPr marL="0" indent="0" algn="ctr">
              <a:lnSpc>
                <a:spcPct val="100000"/>
              </a:lnSpc>
              <a:spcAft>
                <a:spcPts val="600"/>
              </a:spcAft>
              <a:buNone/>
            </a:pPr>
            <a:endParaRPr lang="en-US" sz="2400" dirty="0" smtClean="0"/>
          </a:p>
          <a:p>
            <a:pPr marL="0" indent="0" algn="ctr">
              <a:lnSpc>
                <a:spcPct val="100000"/>
              </a:lnSpc>
              <a:spcAft>
                <a:spcPts val="600"/>
              </a:spcAft>
              <a:buNone/>
            </a:pPr>
            <a:r>
              <a:rPr lang="en-US" sz="2400" dirty="0" smtClean="0"/>
              <a:t>We are committed to acting with integrity in all of our interactions with physicians.</a:t>
            </a:r>
          </a:p>
          <a:p>
            <a:pPr marL="0" indent="0" algn="ctr">
              <a:lnSpc>
                <a:spcPct val="100000"/>
              </a:lnSpc>
              <a:spcAft>
                <a:spcPts val="600"/>
              </a:spcAft>
              <a:buNone/>
            </a:pPr>
            <a:endParaRPr lang="en-US" sz="2400" dirty="0"/>
          </a:p>
          <a:p>
            <a:pPr marL="0" indent="0" algn="ctr">
              <a:lnSpc>
                <a:spcPct val="100000"/>
              </a:lnSpc>
              <a:spcAft>
                <a:spcPts val="600"/>
              </a:spcAft>
              <a:buNone/>
            </a:pPr>
            <a:r>
              <a:rPr lang="en-US" sz="2400" dirty="0" smtClean="0"/>
              <a:t>Thank you!</a:t>
            </a:r>
          </a:p>
        </p:txBody>
      </p:sp>
      <p:sp>
        <p:nvSpPr>
          <p:cNvPr id="5" name="Rectangle 4"/>
          <p:cNvSpPr/>
          <p:nvPr/>
        </p:nvSpPr>
        <p:spPr>
          <a:xfrm>
            <a:off x="457200" y="6046113"/>
            <a:ext cx="8229600" cy="430887"/>
          </a:xfrm>
          <a:prstGeom prst="rect">
            <a:avLst/>
          </a:prstGeom>
        </p:spPr>
        <p:txBody>
          <a:bodyPr wrap="square">
            <a:spAutoFit/>
          </a:bodyPr>
          <a:lstStyle/>
          <a:p>
            <a:r>
              <a:rPr lang="en-US" sz="1100" b="1" dirty="0" smtClean="0"/>
              <a:t>Note:  The contents of this presentation are not intended to be legal advice.  For information about how the Sunshine Act impacts you specifically, please contact your attorney or your institution’s Legal Department.</a:t>
            </a:r>
            <a:endParaRPr lang="en-US" sz="1100" b="1" dirty="0"/>
          </a:p>
        </p:txBody>
      </p:sp>
    </p:spTree>
    <p:extLst>
      <p:ext uri="{BB962C8B-B14F-4D97-AF65-F5344CB8AC3E}">
        <p14:creationId xmlns:p14="http://schemas.microsoft.com/office/powerpoint/2010/main" val="245631880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ostonScientificDarkTemplate_no tag_10-2-12">
  <a:themeElements>
    <a:clrScheme name="BostonScientific">
      <a:dk1>
        <a:srgbClr val="00467F"/>
      </a:dk1>
      <a:lt1>
        <a:sysClr val="window" lastClr="FFFFFF"/>
      </a:lt1>
      <a:dk2>
        <a:srgbClr val="00467F"/>
      </a:dk2>
      <a:lt2>
        <a:srgbClr val="FFFFFF"/>
      </a:lt2>
      <a:accent1>
        <a:srgbClr val="00467F"/>
      </a:accent1>
      <a:accent2>
        <a:srgbClr val="008ECD"/>
      </a:accent2>
      <a:accent3>
        <a:srgbClr val="317023"/>
      </a:accent3>
      <a:accent4>
        <a:srgbClr val="76B900"/>
      </a:accent4>
      <a:accent5>
        <a:srgbClr val="793249"/>
      </a:accent5>
      <a:accent6>
        <a:srgbClr val="6A737B"/>
      </a:accent6>
      <a:hlink>
        <a:srgbClr val="008ECD"/>
      </a:hlink>
      <a:folHlink>
        <a:srgbClr val="31702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2122</TotalTime>
  <Words>1329</Words>
  <Application>Microsoft Office PowerPoint</Application>
  <PresentationFormat>On-screen Show (4:3)</PresentationFormat>
  <Paragraphs>131</Paragraphs>
  <Slides>9</Slides>
  <Notes>4</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Custom Design</vt:lpstr>
      <vt:lpstr>BostonScientificDarkTemplate_no tag_10-2-12</vt:lpstr>
      <vt:lpstr>Physician-Industry Transparency:</vt:lpstr>
      <vt:lpstr>Agenda</vt:lpstr>
      <vt:lpstr>Sunshine Act/Open Payments Overview</vt:lpstr>
      <vt:lpstr>Reporting Requirements</vt:lpstr>
      <vt:lpstr>PowerPoint Presentation</vt:lpstr>
      <vt:lpstr>PowerPoint Presentation</vt:lpstr>
      <vt:lpstr>CMS Data Review Process</vt:lpstr>
      <vt:lpstr>How Can Physicians Prepare?</vt:lpstr>
      <vt:lpstr>In Closing</vt:lpstr>
    </vt:vector>
  </TitlesOfParts>
  <Company>Boston Scientific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Jewett, John</dc:creator>
  <cp:lastModifiedBy>Mason, Karen</cp:lastModifiedBy>
  <cp:revision>270</cp:revision>
  <cp:lastPrinted>2014-09-16T20:21:24Z</cp:lastPrinted>
  <dcterms:created xsi:type="dcterms:W3CDTF">2012-10-04T16:00:40Z</dcterms:created>
  <dcterms:modified xsi:type="dcterms:W3CDTF">2014-09-18T19:39:59Z</dcterms:modified>
</cp:coreProperties>
</file>